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6" r:id="rId5"/>
    <p:sldId id="3003" r:id="rId6"/>
    <p:sldId id="278" r:id="rId7"/>
    <p:sldId id="3001" r:id="rId8"/>
    <p:sldId id="283" r:id="rId9"/>
    <p:sldId id="280" r:id="rId10"/>
    <p:sldId id="285" r:id="rId11"/>
    <p:sldId id="279" r:id="rId12"/>
    <p:sldId id="3000" r:id="rId1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Setkowski" initials="KS" lastIdx="1" clrIdx="0">
    <p:extLst>
      <p:ext uri="{19B8F6BF-5375-455C-9EA6-DF929625EA0E}">
        <p15:presenceInfo xmlns:p15="http://schemas.microsoft.com/office/powerpoint/2012/main" userId="S::k.setkowski@113.nl::a3189fc8-76c2-4e75-abbd-65272d50f30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A583"/>
    <a:srgbClr val="2DA8DD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8D7CD5-0B0B-B62E-294F-437122F0456B}" v="3" dt="2026-09-02T10:50:59.6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Stijl, licht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0841" autoAdjust="0"/>
  </p:normalViewPr>
  <p:slideViewPr>
    <p:cSldViewPr snapToGrid="0">
      <p:cViewPr varScale="1">
        <p:scale>
          <a:sx n="100" d="100"/>
          <a:sy n="100" d="100"/>
        </p:scale>
        <p:origin x="9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2F9ED4-AF3A-4EE5-8094-ECFC51F9AAE2}" type="datetimeFigureOut">
              <a:rPr lang="nl-NL" smtClean="0"/>
              <a:t>9-9-2026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E15B75-51C0-47D6-AF56-545F4773A8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1973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55AD87-C5AB-439E-AD4B-D2096C4A42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2B07E0B-B99C-427D-84C7-00517F5A72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636FFFF-8517-4B7A-AA3A-0AD05E391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65D48E7-6021-4EA0-BADC-0B2324621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7D73251-8ABE-4838-A548-E859CBDA4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3341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9A59C5-4634-4484-9ED9-A2A1CA13F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33B15EE-0FEC-4F99-9CAC-E03103867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8122DE7-8BED-446F-B048-D3C0E4ACA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27FA79B-F376-4192-B83A-5A9862901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5DF5C19-7BE7-431D-9E5A-C097C5361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8860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9694AA-375D-4B1C-B587-970943077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EE2A067-8F8E-4483-9336-5EA71F7B64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752F653-21E6-4061-8C29-1E1F4485F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78881E6-C299-4FEF-8277-F54E5C46B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24F6250-1630-44F5-87DE-7680D154C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323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9E115C-E847-4644-882D-3A30A30C7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2A691FC-672B-4CE8-A768-EC8FEF82A7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302223B-DB37-4FEF-A92E-C8D46E03BD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36AF380-8204-438F-B5AC-7EBFCD2B3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9-9-2026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C9C58C8-839B-488C-92B9-BFE3E8CCE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657DE58-6064-48F7-A345-A14A79883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5365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8E0C88-8AE1-41A1-89B6-5E6E2A0D0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9B9E8FA-FA22-4F7D-B725-0C27CEAA1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2332424-554E-4986-804E-E3C9C07D30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D541B62-9733-44C5-942C-28A02037C6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6AB8A78-4375-465A-B30F-B225ABA1C6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4AAB8647-E612-493A-ACDB-6018AE546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9-9-2026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42307EFE-985B-456B-8291-7AB63228E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41C0A54-DA53-4D2F-B471-9EB31CA63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3957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28505A-BFA6-4AA6-88E1-D9BF112B6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95C8E6D-220F-4E43-B0C7-1927A405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9-9-2026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6E358E5-DEED-4453-841D-85EAE6833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C1594D4-BC4D-4D55-9D3C-884AF5CBE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2113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F1CCDD48-96DC-4326-B628-86109AC8E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9-9-2026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A4A1A1F-E901-4E03-9EF3-00C37FAD1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E1CEA98-8699-4656-80E6-50AD00B40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6533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FB7B44-9EA7-47D5-96AB-CDA800557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23F9C36-8429-4098-B983-B86D6703D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D0259FC-3C7D-4C86-804E-AC19231B83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195420C-68A7-4E1C-9F4B-D600EE791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9-9-2026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311042F-A874-4172-B0C0-C6257A221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6897708-55AC-4A95-B6BE-A74E7E9C9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9470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D284E7-C7EE-47C0-90E1-E328F9DBA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82D1935-4859-4BCC-BEFF-E9F882E82D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5E30F0F-DDF6-4F15-8581-BBAFE072B2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1F1E544-402C-4769-867B-84A0B1F0F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9-9-2026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B906FC8-C254-48C5-9104-144E550F0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047D455-8CAE-45B3-BDDF-AE4CF8A86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2898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80EDEA-7A37-4FBB-A125-D758488C3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0DF5BCD-A89D-46DD-B533-D27F5A51A8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F802B00-24E3-4479-81C5-04F47C68D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93EE8E-5CF0-4581-B32B-93D0F933B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BBB579-223F-4D0F-9FB1-E47AABF8B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8065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512EAE29-7853-48E3-AB68-75985F98C3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1CA29EF-26B1-4464-948D-B40615816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9914229-C357-4C70-8D6E-642BB8820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EFC83DC-BA35-4F70-8FEB-793196E21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B272358-A402-47E8-AE76-FFDA3B39D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50989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nl-NL" smtClean="0"/>
              <a:pPr algn="r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6902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97DABC9-E0F0-4832-8167-254FB039C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527461F-C0C8-40FD-8E0E-2012FFD5B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1DE2230-F548-4777-B71E-C9EB77B59A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C9317-C0B9-485F-9314-840ED1D8F1D2}" type="datetimeFigureOut">
              <a:rPr lang="nl-NL" smtClean="0"/>
              <a:t>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F9B6FAB-79BF-4F2B-B39F-D00E89B39E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033BAAB-CF20-4D40-8BFC-E86DEC787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1434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2.pn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gif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pic>
        <p:nvPicPr>
          <p:cNvPr id="3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4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7863"/>
            <a:ext cx="12192000" cy="640137"/>
          </a:xfrm>
          <a:prstGeom prst="rect">
            <a:avLst/>
          </a:prstGeom>
        </p:spPr>
      </p:pic>
      <p:sp>
        <p:nvSpPr>
          <p:cNvPr id="5" name="Tekst 5"/>
          <p:cNvSpPr txBox="1"/>
          <p:nvPr/>
        </p:nvSpPr>
        <p:spPr>
          <a:xfrm>
            <a:off x="1246000" y="1181514"/>
            <a:ext cx="970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3400" b="0" dirty="0">
                <a:solidFill>
                  <a:srgbClr val="2DA8DD"/>
                </a:solidFill>
                <a:latin typeface="Berlin Sans FB"/>
              </a:rPr>
              <a:t>Wat is SUPRANET GGZ?</a:t>
            </a:r>
            <a:endParaRPr lang="nl-NL" sz="3400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03AC96D2-87D7-99F8-1A66-529F2C358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1535" y="2400000"/>
            <a:ext cx="7503116" cy="3429996"/>
          </a:xfrm>
          <a:prstGeom prst="rect">
            <a:avLst/>
          </a:prstGeom>
        </p:spPr>
      </p:pic>
      <p:sp>
        <p:nvSpPr>
          <p:cNvPr id="12" name="Tekst 6">
            <a:extLst>
              <a:ext uri="{FF2B5EF4-FFF2-40B4-BE49-F238E27FC236}">
                <a16:creationId xmlns:a16="http://schemas.microsoft.com/office/drawing/2014/main" id="{813DB35C-1547-F8D3-D24D-3DFFE8EA17B1}"/>
              </a:ext>
            </a:extLst>
          </p:cNvPr>
          <p:cNvSpPr txBox="1"/>
          <p:nvPr/>
        </p:nvSpPr>
        <p:spPr>
          <a:xfrm>
            <a:off x="2725618" y="2428311"/>
            <a:ext cx="3218375" cy="14189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100" b="1" dirty="0">
                <a:solidFill>
                  <a:srgbClr val="2DA8DD"/>
                </a:solidFill>
                <a:latin typeface="Calibri"/>
              </a:rPr>
              <a:t>WSPW Lunchsnack </a:t>
            </a:r>
          </a:p>
          <a:p>
            <a:pPr algn="ctr"/>
            <a:r>
              <a:rPr lang="nl-NL" sz="2100" b="1" dirty="0">
                <a:solidFill>
                  <a:srgbClr val="2DA8DD"/>
                </a:solidFill>
                <a:latin typeface="Calibri"/>
              </a:rPr>
              <a:t>07-09-2026</a:t>
            </a:r>
          </a:p>
        </p:txBody>
      </p:sp>
      <p:sp>
        <p:nvSpPr>
          <p:cNvPr id="11" name="Tekst 6">
            <a:extLst>
              <a:ext uri="{FF2B5EF4-FFF2-40B4-BE49-F238E27FC236}">
                <a16:creationId xmlns:a16="http://schemas.microsoft.com/office/drawing/2014/main" id="{09086C92-002D-DB0F-5793-EA070361060F}"/>
              </a:ext>
            </a:extLst>
          </p:cNvPr>
          <p:cNvSpPr txBox="1"/>
          <p:nvPr/>
        </p:nvSpPr>
        <p:spPr>
          <a:xfrm>
            <a:off x="7086236" y="2693074"/>
            <a:ext cx="3218375" cy="14189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100" b="1">
                <a:solidFill>
                  <a:srgbClr val="2BA583"/>
                </a:solidFill>
                <a:latin typeface="Calibri"/>
              </a:rPr>
              <a:t>Jan Berndsen, voorzitter bestuur</a:t>
            </a:r>
            <a:endParaRPr lang="nl-NL" sz="2100" b="1" dirty="0">
              <a:solidFill>
                <a:srgbClr val="2BA583"/>
              </a:solidFill>
              <a:latin typeface="Calibri"/>
            </a:endParaRPr>
          </a:p>
          <a:p>
            <a:pPr algn="ctr"/>
            <a:endParaRPr lang="nl-NL" sz="2100" b="1" dirty="0">
              <a:solidFill>
                <a:srgbClr val="2BA583"/>
              </a:solidFill>
              <a:latin typeface="Calibri"/>
            </a:endParaRPr>
          </a:p>
          <a:p>
            <a:pPr algn="ctr"/>
            <a:r>
              <a:rPr lang="nl-NL" sz="2100" b="1">
                <a:solidFill>
                  <a:srgbClr val="2BA583"/>
                </a:solidFill>
                <a:latin typeface="Calibri"/>
              </a:rPr>
              <a:t>Marjolein Veerbeek, lid kernteam</a:t>
            </a:r>
            <a:endParaRPr lang="nl-NL" sz="2100" b="1" dirty="0">
              <a:solidFill>
                <a:srgbClr val="2BA583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865F8-1FD3-2FC6-F536-4CD140A87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 2">
            <a:extLst>
              <a:ext uri="{FF2B5EF4-FFF2-40B4-BE49-F238E27FC236}">
                <a16:creationId xmlns:a16="http://schemas.microsoft.com/office/drawing/2014/main" id="{8F8376CE-C743-28FD-0040-A182A5622C9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pic>
        <p:nvPicPr>
          <p:cNvPr id="3" name="Afbeelding 3">
            <a:extLst>
              <a:ext uri="{FF2B5EF4-FFF2-40B4-BE49-F238E27FC236}">
                <a16:creationId xmlns:a16="http://schemas.microsoft.com/office/drawing/2014/main" id="{10BABE85-F62B-3B67-B4CF-0336B591D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4" name="Afbeelding 4">
            <a:extLst>
              <a:ext uri="{FF2B5EF4-FFF2-40B4-BE49-F238E27FC236}">
                <a16:creationId xmlns:a16="http://schemas.microsoft.com/office/drawing/2014/main" id="{51AA29F6-5E02-0DBC-41D1-BEEB6ADC5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7863"/>
            <a:ext cx="12192000" cy="640137"/>
          </a:xfrm>
          <a:prstGeom prst="rect">
            <a:avLst/>
          </a:prstGeom>
        </p:spPr>
      </p:pic>
      <p:sp>
        <p:nvSpPr>
          <p:cNvPr id="5" name="Tekst 5">
            <a:extLst>
              <a:ext uri="{FF2B5EF4-FFF2-40B4-BE49-F238E27FC236}">
                <a16:creationId xmlns:a16="http://schemas.microsoft.com/office/drawing/2014/main" id="{9A1ED7F5-EE40-60E9-09E6-F5425F630B23}"/>
              </a:ext>
            </a:extLst>
          </p:cNvPr>
          <p:cNvSpPr txBox="1"/>
          <p:nvPr/>
        </p:nvSpPr>
        <p:spPr>
          <a:xfrm>
            <a:off x="1245000" y="1177117"/>
            <a:ext cx="970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3400" b="0" dirty="0">
                <a:solidFill>
                  <a:srgbClr val="2DA8DD"/>
                </a:solidFill>
                <a:latin typeface="Berlin Sans FB"/>
              </a:rPr>
              <a:t>SUPRANET GGZ: hét lerend netwerk voor suïcidepreventie in de GGZ</a:t>
            </a:r>
            <a:endParaRPr lang="nl-NL" sz="3400" dirty="0"/>
          </a:p>
        </p:txBody>
      </p:sp>
      <p:sp>
        <p:nvSpPr>
          <p:cNvPr id="7" name="Vorm 7">
            <a:extLst>
              <a:ext uri="{FF2B5EF4-FFF2-40B4-BE49-F238E27FC236}">
                <a16:creationId xmlns:a16="http://schemas.microsoft.com/office/drawing/2014/main" id="{8538C7C7-A4A2-8AD1-8003-5573AA543723}"/>
              </a:ext>
            </a:extLst>
          </p:cNvPr>
          <p:cNvSpPr/>
          <p:nvPr/>
        </p:nvSpPr>
        <p:spPr>
          <a:xfrm>
            <a:off x="2561000" y="2400776"/>
            <a:ext cx="7070000" cy="750000"/>
          </a:xfrm>
          <a:prstGeom prst="roundRect">
            <a:avLst/>
          </a:prstGeom>
          <a:solidFill>
            <a:srgbClr val="DFF5FB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8" name="Tekst 8">
            <a:extLst>
              <a:ext uri="{FF2B5EF4-FFF2-40B4-BE49-F238E27FC236}">
                <a16:creationId xmlns:a16="http://schemas.microsoft.com/office/drawing/2014/main" id="{E151D9B0-089F-DA5A-802A-2C420ACED82F}"/>
              </a:ext>
            </a:extLst>
          </p:cNvPr>
          <p:cNvSpPr txBox="1"/>
          <p:nvPr/>
        </p:nvSpPr>
        <p:spPr>
          <a:xfrm>
            <a:off x="2781000" y="2625776"/>
            <a:ext cx="663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500" b="1" dirty="0">
                <a:solidFill>
                  <a:srgbClr val="2DA8DD"/>
                </a:solidFill>
                <a:latin typeface="Calibri"/>
              </a:rPr>
              <a:t>Kennis delen  •  implementeren  •  meten  </a:t>
            </a:r>
            <a:r>
              <a:rPr lang="nl-NL" sz="1500" b="1" dirty="0">
                <a:solidFill>
                  <a:srgbClr val="2DA8DD"/>
                </a:solidFill>
              </a:rPr>
              <a:t>•  leren </a:t>
            </a:r>
            <a:r>
              <a:rPr lang="nl-NL" sz="1500" b="1" dirty="0">
                <a:solidFill>
                  <a:srgbClr val="2DA8DD"/>
                </a:solidFill>
                <a:latin typeface="Calibri"/>
              </a:rPr>
              <a:t>•  verbeteren •  borgen</a:t>
            </a:r>
            <a:endParaRPr lang="nl-NL" sz="1500" dirty="0"/>
          </a:p>
        </p:txBody>
      </p:sp>
      <p:sp>
        <p:nvSpPr>
          <p:cNvPr id="12" name="Tekst 6">
            <a:extLst>
              <a:ext uri="{FF2B5EF4-FFF2-40B4-BE49-F238E27FC236}">
                <a16:creationId xmlns:a16="http://schemas.microsoft.com/office/drawing/2014/main" id="{FD90E4C8-FECD-1A47-DC8C-2D994F0313DB}"/>
              </a:ext>
            </a:extLst>
          </p:cNvPr>
          <p:cNvSpPr txBox="1"/>
          <p:nvPr/>
        </p:nvSpPr>
        <p:spPr>
          <a:xfrm>
            <a:off x="4595249" y="4571934"/>
            <a:ext cx="3218375" cy="14189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100" b="1" dirty="0">
                <a:solidFill>
                  <a:schemeClr val="bg1"/>
                </a:solidFill>
                <a:latin typeface="Calibri"/>
              </a:rPr>
              <a:t>Lunchsnack 07-09-2026</a:t>
            </a:r>
          </a:p>
          <a:p>
            <a:pPr algn="ctr"/>
            <a:r>
              <a:rPr lang="nl-NL" sz="2100" b="1" dirty="0">
                <a:solidFill>
                  <a:schemeClr val="bg1"/>
                </a:solidFill>
                <a:latin typeface="Calibri"/>
              </a:rPr>
              <a:t>Jan Berndsen</a:t>
            </a:r>
          </a:p>
          <a:p>
            <a:pPr algn="ctr"/>
            <a:r>
              <a:rPr lang="nl-NL" sz="2100" b="1" dirty="0">
                <a:solidFill>
                  <a:schemeClr val="bg1"/>
                </a:solidFill>
                <a:latin typeface="Calibri"/>
              </a:rPr>
              <a:t>Marjolein Veerbeek</a:t>
            </a:r>
            <a:endParaRPr lang="nl-NL" sz="2100" b="1" dirty="0">
              <a:solidFill>
                <a:schemeClr val="bg1"/>
              </a:solidFill>
            </a:endParaRPr>
          </a:p>
        </p:txBody>
      </p:sp>
      <p:pic>
        <p:nvPicPr>
          <p:cNvPr id="11" name="Afbeelding 10" descr="Inloggen MijnGGzE - MijnGGzE">
            <a:extLst>
              <a:ext uri="{FF2B5EF4-FFF2-40B4-BE49-F238E27FC236}">
                <a16:creationId xmlns:a16="http://schemas.microsoft.com/office/drawing/2014/main" id="{E0B90327-E7A3-4D61-EA0B-24D57D95FA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5593" y="4043187"/>
            <a:ext cx="876300" cy="1209675"/>
          </a:xfrm>
          <a:prstGeom prst="rect">
            <a:avLst/>
          </a:prstGeom>
        </p:spPr>
      </p:pic>
      <p:pic>
        <p:nvPicPr>
          <p:cNvPr id="14" name="Afbeelding 13" descr="Afbeelding met Graphics, Lettertype, logo, grafische vormgeving&#10;&#10;Automatisch gegenereerde beschrijving">
            <a:extLst>
              <a:ext uri="{FF2B5EF4-FFF2-40B4-BE49-F238E27FC236}">
                <a16:creationId xmlns:a16="http://schemas.microsoft.com/office/drawing/2014/main" id="{DABE93BD-8BE1-3CA4-E227-994EDAE5E5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898" y="4974230"/>
            <a:ext cx="1266825" cy="1047750"/>
          </a:xfrm>
          <a:prstGeom prst="rect">
            <a:avLst/>
          </a:prstGeom>
        </p:spPr>
      </p:pic>
      <p:pic>
        <p:nvPicPr>
          <p:cNvPr id="16" name="Picture 6" descr="Arkin | Amsterdam">
            <a:extLst>
              <a:ext uri="{FF2B5EF4-FFF2-40B4-BE49-F238E27FC236}">
                <a16:creationId xmlns:a16="http://schemas.microsoft.com/office/drawing/2014/main" id="{62566323-9363-9180-4312-EC75D6457F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1" t="14943" r="26688" b="31900"/>
          <a:stretch/>
        </p:blipFill>
        <p:spPr bwMode="auto">
          <a:xfrm>
            <a:off x="8170266" y="3790253"/>
            <a:ext cx="1266825" cy="88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Cliëntenportaal GGz Centraal gelanceerd, online werkplek met cliënt aan het  roer - Karify - NL">
            <a:extLst>
              <a:ext uri="{FF2B5EF4-FFF2-40B4-BE49-F238E27FC236}">
                <a16:creationId xmlns:a16="http://schemas.microsoft.com/office/drawing/2014/main" id="{F7F72B61-D18D-4488-8542-C44091DBF3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1" t="32986" r="22158" b="27085"/>
          <a:stretch/>
        </p:blipFill>
        <p:spPr bwMode="auto">
          <a:xfrm>
            <a:off x="4869459" y="4928631"/>
            <a:ext cx="1857376" cy="80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>
            <a:extLst>
              <a:ext uri="{FF2B5EF4-FFF2-40B4-BE49-F238E27FC236}">
                <a16:creationId xmlns:a16="http://schemas.microsoft.com/office/drawing/2014/main" id="{0E504A8A-0302-6D0A-71D1-ECFA4C2BA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193" y="5376661"/>
            <a:ext cx="2544514" cy="60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>
            <a:extLst>
              <a:ext uri="{FF2B5EF4-FFF2-40B4-BE49-F238E27FC236}">
                <a16:creationId xmlns:a16="http://schemas.microsoft.com/office/drawing/2014/main" id="{8F55E314-40FE-6E35-3E7D-3C29712F1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4462" y="3616705"/>
            <a:ext cx="1332133" cy="133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6" descr="Pro Persona - De Werkgeverij">
            <a:extLst>
              <a:ext uri="{FF2B5EF4-FFF2-40B4-BE49-F238E27FC236}">
                <a16:creationId xmlns:a16="http://schemas.microsoft.com/office/drawing/2014/main" id="{9580AC06-4A8B-D498-4313-76F4E6FDF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567" y="5152771"/>
            <a:ext cx="2357723" cy="98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482714E6-D357-4543-C8E8-60C5287C7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471" y="4365022"/>
            <a:ext cx="2182370" cy="90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Mondriaan GGZ - Zorgnet Limburg">
            <a:extLst>
              <a:ext uri="{FF2B5EF4-FFF2-40B4-BE49-F238E27FC236}">
                <a16:creationId xmlns:a16="http://schemas.microsoft.com/office/drawing/2014/main" id="{44880202-3135-6FC4-6530-FA4B3D911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9332" y="5212179"/>
            <a:ext cx="2867742" cy="80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Afbeelding 29" descr="Lentis (@Lentisnl) / Twitter">
            <a:extLst>
              <a:ext uri="{FF2B5EF4-FFF2-40B4-BE49-F238E27FC236}">
                <a16:creationId xmlns:a16="http://schemas.microsoft.com/office/drawing/2014/main" id="{F80756CA-8257-15B9-CADA-32F436590F27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17236" b="32761"/>
          <a:stretch/>
        </p:blipFill>
        <p:spPr>
          <a:xfrm>
            <a:off x="159881" y="3376185"/>
            <a:ext cx="1952959" cy="982862"/>
          </a:xfrm>
          <a:prstGeom prst="rect">
            <a:avLst/>
          </a:prstGeom>
        </p:spPr>
      </p:pic>
      <p:pic>
        <p:nvPicPr>
          <p:cNvPr id="32" name="Picture 14" descr="Afbeelding met Graphics, grafische vormgeving, Lettertype, ontwerp&#10;&#10;Automatisch gegenereerde beschrijving">
            <a:extLst>
              <a:ext uri="{FF2B5EF4-FFF2-40B4-BE49-F238E27FC236}">
                <a16:creationId xmlns:a16="http://schemas.microsoft.com/office/drawing/2014/main" id="{61486FA2-DEB2-6C2B-D097-D29A3595F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366" y="3623717"/>
            <a:ext cx="2466975" cy="108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3693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3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7000"/>
            <a:ext cx="12192000" cy="640137"/>
          </a:xfrm>
          <a:prstGeom prst="rect">
            <a:avLst/>
          </a:prstGeom>
        </p:spPr>
      </p:pic>
      <p:sp>
        <p:nvSpPr>
          <p:cNvPr id="4" name="Tekst 4"/>
          <p:cNvSpPr txBox="1"/>
          <p:nvPr/>
        </p:nvSpPr>
        <p:spPr>
          <a:xfrm>
            <a:off x="838200" y="820135"/>
            <a:ext cx="10515600" cy="6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700" b="0" dirty="0">
                <a:solidFill>
                  <a:srgbClr val="2DA8DD"/>
                </a:solidFill>
                <a:latin typeface="Berlin Sans FB"/>
              </a:rPr>
              <a:t>Waarom dit lerend netwerk?</a:t>
            </a:r>
            <a:endParaRPr lang="nl-NL" sz="2700" dirty="0"/>
          </a:p>
        </p:txBody>
      </p:sp>
      <p:sp>
        <p:nvSpPr>
          <p:cNvPr id="20" name="Vorm 20"/>
          <p:cNvSpPr/>
          <p:nvPr/>
        </p:nvSpPr>
        <p:spPr>
          <a:xfrm>
            <a:off x="740000" y="2120000"/>
            <a:ext cx="3300000" cy="230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21" name="Vorm 21"/>
          <p:cNvSpPr/>
          <p:nvPr/>
        </p:nvSpPr>
        <p:spPr>
          <a:xfrm>
            <a:off x="740000" y="2120000"/>
            <a:ext cx="3300000" cy="130000"/>
          </a:xfrm>
          <a:prstGeom prst="rect">
            <a:avLst/>
          </a:prstGeom>
          <a:solidFill>
            <a:srgbClr val="2DA8DD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2" name="Tekst 22"/>
          <p:cNvSpPr txBox="1"/>
          <p:nvPr/>
        </p:nvSpPr>
        <p:spPr>
          <a:xfrm>
            <a:off x="970000" y="2499865"/>
            <a:ext cx="2840000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800" b="1" dirty="0">
                <a:solidFill>
                  <a:srgbClr val="17324D"/>
                </a:solidFill>
                <a:latin typeface="Calibri"/>
              </a:rPr>
              <a:t>700</a:t>
            </a:r>
            <a:endParaRPr lang="nl-NL" sz="1800" dirty="0"/>
          </a:p>
        </p:txBody>
      </p:sp>
      <p:sp>
        <p:nvSpPr>
          <p:cNvPr id="23" name="Tekst 23"/>
          <p:cNvSpPr txBox="1"/>
          <p:nvPr/>
        </p:nvSpPr>
        <p:spPr>
          <a:xfrm>
            <a:off x="1000000" y="3190000"/>
            <a:ext cx="2780000" cy="8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400" dirty="0">
                <a:solidFill>
                  <a:srgbClr val="1D2E3B"/>
                </a:solidFill>
                <a:latin typeface="Calibri"/>
              </a:rPr>
              <a:t>c</a:t>
            </a:r>
            <a:r>
              <a:rPr lang="nl-NL" sz="1400" b="0" dirty="0">
                <a:solidFill>
                  <a:srgbClr val="1D2E3B"/>
                </a:solidFill>
                <a:latin typeface="Calibri"/>
              </a:rPr>
              <a:t>liënten in de GGZ overlijden jaarlijks aan suïcide</a:t>
            </a:r>
            <a:endParaRPr lang="nl-NL" sz="1400" dirty="0"/>
          </a:p>
        </p:txBody>
      </p:sp>
      <p:sp>
        <p:nvSpPr>
          <p:cNvPr id="24" name="Vorm 24"/>
          <p:cNvSpPr/>
          <p:nvPr/>
        </p:nvSpPr>
        <p:spPr>
          <a:xfrm>
            <a:off x="4320000" y="2120000"/>
            <a:ext cx="3300000" cy="230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25" name="Vorm 25"/>
          <p:cNvSpPr/>
          <p:nvPr/>
        </p:nvSpPr>
        <p:spPr>
          <a:xfrm>
            <a:off x="4320000" y="2120000"/>
            <a:ext cx="3300000" cy="130000"/>
          </a:xfrm>
          <a:prstGeom prst="rect">
            <a:avLst/>
          </a:prstGeom>
          <a:solidFill>
            <a:srgbClr val="00A6A6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6" name="Tekst 26"/>
          <p:cNvSpPr txBox="1"/>
          <p:nvPr/>
        </p:nvSpPr>
        <p:spPr>
          <a:xfrm>
            <a:off x="4550000" y="2500000"/>
            <a:ext cx="2840000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800" b="1" dirty="0">
                <a:solidFill>
                  <a:srgbClr val="17324D"/>
                </a:solidFill>
                <a:latin typeface="Calibri"/>
              </a:rPr>
              <a:t>25</a:t>
            </a:r>
            <a:endParaRPr lang="nl-NL" sz="1800" dirty="0"/>
          </a:p>
        </p:txBody>
      </p:sp>
      <p:sp>
        <p:nvSpPr>
          <p:cNvPr id="27" name="Tekst 27"/>
          <p:cNvSpPr txBox="1"/>
          <p:nvPr/>
        </p:nvSpPr>
        <p:spPr>
          <a:xfrm>
            <a:off x="4580000" y="3190000"/>
            <a:ext cx="2780000" cy="8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400" b="0" dirty="0">
                <a:solidFill>
                  <a:srgbClr val="1D2E3B"/>
                </a:solidFill>
                <a:latin typeface="Calibri"/>
              </a:rPr>
              <a:t>keer zoveel suïcidepogingen </a:t>
            </a:r>
            <a:endParaRPr lang="nl-NL" sz="1400" dirty="0"/>
          </a:p>
        </p:txBody>
      </p:sp>
      <p:sp>
        <p:nvSpPr>
          <p:cNvPr id="28" name="Vorm 28"/>
          <p:cNvSpPr/>
          <p:nvPr/>
        </p:nvSpPr>
        <p:spPr>
          <a:xfrm>
            <a:off x="7900000" y="2120000"/>
            <a:ext cx="3300000" cy="230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29" name="Vorm 29"/>
          <p:cNvSpPr/>
          <p:nvPr/>
        </p:nvSpPr>
        <p:spPr>
          <a:xfrm>
            <a:off x="7900000" y="2120000"/>
            <a:ext cx="3300000" cy="130000"/>
          </a:xfrm>
          <a:prstGeom prst="rect">
            <a:avLst/>
          </a:prstGeom>
          <a:solidFill>
            <a:srgbClr val="F08072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0" name="Tekst 30"/>
          <p:cNvSpPr txBox="1"/>
          <p:nvPr/>
        </p:nvSpPr>
        <p:spPr>
          <a:xfrm>
            <a:off x="8130000" y="2500000"/>
            <a:ext cx="2840000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800" b="1" dirty="0">
                <a:solidFill>
                  <a:srgbClr val="17324D"/>
                </a:solidFill>
                <a:latin typeface="Calibri"/>
              </a:rPr>
              <a:t>2016</a:t>
            </a:r>
            <a:endParaRPr lang="nl-NL" sz="1800" dirty="0"/>
          </a:p>
        </p:txBody>
      </p:sp>
      <p:sp>
        <p:nvSpPr>
          <p:cNvPr id="31" name="Tekst 31"/>
          <p:cNvSpPr txBox="1"/>
          <p:nvPr/>
        </p:nvSpPr>
        <p:spPr>
          <a:xfrm>
            <a:off x="8160000" y="3190000"/>
            <a:ext cx="2780000" cy="8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400" dirty="0">
                <a:solidFill>
                  <a:srgbClr val="1D2E3B"/>
                </a:solidFill>
                <a:latin typeface="Calibri"/>
              </a:rPr>
              <a:t>oprichting SUPRANET GGZ</a:t>
            </a:r>
            <a:endParaRPr lang="nl-NL" sz="1400" dirty="0"/>
          </a:p>
        </p:txBody>
      </p:sp>
      <p:sp>
        <p:nvSpPr>
          <p:cNvPr id="40" name="Vorm 40"/>
          <p:cNvSpPr/>
          <p:nvPr/>
        </p:nvSpPr>
        <p:spPr>
          <a:xfrm>
            <a:off x="740000" y="4583000"/>
            <a:ext cx="10613800" cy="1254000"/>
          </a:xfrm>
          <a:prstGeom prst="roundRect">
            <a:avLst/>
          </a:prstGeom>
          <a:solidFill>
            <a:srgbClr val="DFF5FB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1" name="Tekst 41"/>
          <p:cNvSpPr txBox="1"/>
          <p:nvPr/>
        </p:nvSpPr>
        <p:spPr>
          <a:xfrm>
            <a:off x="890977" y="4730732"/>
            <a:ext cx="10417833" cy="3330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600" b="1" dirty="0">
                <a:solidFill>
                  <a:srgbClr val="17324D"/>
                </a:solidFill>
                <a:latin typeface="Calibri"/>
              </a:rPr>
              <a:t>Noodzaak: </a:t>
            </a:r>
          </a:p>
          <a:p>
            <a:pPr marL="285750" indent="-285750" algn="ctr">
              <a:buFontTx/>
              <a:buChar char="-"/>
            </a:pPr>
            <a:r>
              <a:rPr lang="nl-NL" sz="1600" b="1" dirty="0">
                <a:solidFill>
                  <a:srgbClr val="17324D"/>
                </a:solidFill>
                <a:latin typeface="Calibri"/>
              </a:rPr>
              <a:t>aantal suïcides in ggz verminderen</a:t>
            </a:r>
          </a:p>
          <a:p>
            <a:pPr marL="285750" indent="-285750" algn="ctr">
              <a:buFontTx/>
              <a:buChar char="-"/>
            </a:pPr>
            <a:r>
              <a:rPr lang="nl-NL" sz="1600" b="1">
                <a:solidFill>
                  <a:srgbClr val="17324D"/>
                </a:solidFill>
                <a:latin typeface="Calibri"/>
              </a:rPr>
              <a:t>zorg voor mensen met suïcidaliteit verbeteren door het implementeren van bestaande maar nog niet toegepaste kennis</a:t>
            </a:r>
            <a:endParaRPr lang="nl-NL" sz="1600" b="1">
              <a:solidFill>
                <a:srgbClr val="17324D"/>
              </a:solidFill>
              <a:latin typeface="Calibri"/>
              <a:ea typeface="Calibri"/>
              <a:cs typeface="Calibri"/>
            </a:endParaRPr>
          </a:p>
          <a:p>
            <a:pPr marL="285750" indent="-285750" algn="ctr">
              <a:buFontTx/>
              <a:buChar char="-"/>
            </a:pPr>
            <a:r>
              <a:rPr lang="nl-NL" sz="1600" b="1" dirty="0">
                <a:solidFill>
                  <a:srgbClr val="17324D"/>
                </a:solidFill>
                <a:latin typeface="Calibri"/>
              </a:rPr>
              <a:t>zorgverleners beter ondersteunen vanwege diepgaande impact</a:t>
            </a:r>
            <a:endParaRPr lang="nl-NL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56600-39F0-AA15-339B-A511AFF64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2">
            <a:extLst>
              <a:ext uri="{FF2B5EF4-FFF2-40B4-BE49-F238E27FC236}">
                <a16:creationId xmlns:a16="http://schemas.microsoft.com/office/drawing/2014/main" id="{05DFEA0A-9007-92A9-FFFF-9C7A96D27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3" name="Afbeelding 3">
            <a:extLst>
              <a:ext uri="{FF2B5EF4-FFF2-40B4-BE49-F238E27FC236}">
                <a16:creationId xmlns:a16="http://schemas.microsoft.com/office/drawing/2014/main" id="{23A1881F-EF92-C730-8907-8413E17E5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7000"/>
            <a:ext cx="12192000" cy="640137"/>
          </a:xfrm>
          <a:prstGeom prst="rect">
            <a:avLst/>
          </a:prstGeom>
        </p:spPr>
      </p:pic>
      <p:sp>
        <p:nvSpPr>
          <p:cNvPr id="4" name="Tekst 4">
            <a:extLst>
              <a:ext uri="{FF2B5EF4-FFF2-40B4-BE49-F238E27FC236}">
                <a16:creationId xmlns:a16="http://schemas.microsoft.com/office/drawing/2014/main" id="{61884E00-F8EB-AE40-E427-DBAE6596FF8D}"/>
              </a:ext>
            </a:extLst>
          </p:cNvPr>
          <p:cNvSpPr txBox="1"/>
          <p:nvPr/>
        </p:nvSpPr>
        <p:spPr>
          <a:xfrm>
            <a:off x="876300" y="743635"/>
            <a:ext cx="10515600" cy="6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700" b="0" dirty="0">
                <a:solidFill>
                  <a:srgbClr val="2DA8DD"/>
                </a:solidFill>
                <a:latin typeface="Berlin Sans FB"/>
              </a:rPr>
              <a:t>Ambitie SUPRANET GGZ</a:t>
            </a:r>
            <a:endParaRPr lang="nl-NL" sz="2700" dirty="0"/>
          </a:p>
        </p:txBody>
      </p:sp>
      <p:sp>
        <p:nvSpPr>
          <p:cNvPr id="5" name="Tekst 5">
            <a:extLst>
              <a:ext uri="{FF2B5EF4-FFF2-40B4-BE49-F238E27FC236}">
                <a16:creationId xmlns:a16="http://schemas.microsoft.com/office/drawing/2014/main" id="{6AF56324-E34B-D4B5-FFE2-BCCB797E1CDC}"/>
              </a:ext>
            </a:extLst>
          </p:cNvPr>
          <p:cNvSpPr txBox="1"/>
          <p:nvPr/>
        </p:nvSpPr>
        <p:spPr>
          <a:xfrm>
            <a:off x="11200000" y="6380000"/>
            <a:ext cx="500000" cy="1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r"/>
            <a:r>
              <a:rPr lang="nl-NL" sz="900" b="0">
                <a:solidFill>
                  <a:srgbClr val="5E7280"/>
                </a:solidFill>
                <a:latin typeface="Calibri"/>
              </a:rPr>
              <a:t>02</a:t>
            </a:r>
            <a:endParaRPr lang="nl-NL" sz="900"/>
          </a:p>
        </p:txBody>
      </p:sp>
      <p:sp>
        <p:nvSpPr>
          <p:cNvPr id="20" name="Vorm 20">
            <a:extLst>
              <a:ext uri="{FF2B5EF4-FFF2-40B4-BE49-F238E27FC236}">
                <a16:creationId xmlns:a16="http://schemas.microsoft.com/office/drawing/2014/main" id="{CDF21FA6-613E-1963-E4DA-B8B54857B6BF}"/>
              </a:ext>
            </a:extLst>
          </p:cNvPr>
          <p:cNvSpPr/>
          <p:nvPr/>
        </p:nvSpPr>
        <p:spPr>
          <a:xfrm>
            <a:off x="740000" y="2120000"/>
            <a:ext cx="3300000" cy="230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21" name="Vorm 21">
            <a:extLst>
              <a:ext uri="{FF2B5EF4-FFF2-40B4-BE49-F238E27FC236}">
                <a16:creationId xmlns:a16="http://schemas.microsoft.com/office/drawing/2014/main" id="{27D785A0-7A07-D78B-DCBC-C51320CD3ECF}"/>
              </a:ext>
            </a:extLst>
          </p:cNvPr>
          <p:cNvSpPr/>
          <p:nvPr/>
        </p:nvSpPr>
        <p:spPr>
          <a:xfrm>
            <a:off x="740000" y="2120000"/>
            <a:ext cx="3300000" cy="130000"/>
          </a:xfrm>
          <a:prstGeom prst="rect">
            <a:avLst/>
          </a:prstGeom>
          <a:solidFill>
            <a:srgbClr val="2DA8DD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2" name="Tekst 22">
            <a:extLst>
              <a:ext uri="{FF2B5EF4-FFF2-40B4-BE49-F238E27FC236}">
                <a16:creationId xmlns:a16="http://schemas.microsoft.com/office/drawing/2014/main" id="{CD1606C9-EE2B-8267-65AE-F9E062776A87}"/>
              </a:ext>
            </a:extLst>
          </p:cNvPr>
          <p:cNvSpPr txBox="1"/>
          <p:nvPr/>
        </p:nvSpPr>
        <p:spPr>
          <a:xfrm>
            <a:off x="970000" y="2500000"/>
            <a:ext cx="2840000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800" b="1" dirty="0">
                <a:solidFill>
                  <a:srgbClr val="17324D"/>
                </a:solidFill>
                <a:latin typeface="Calibri"/>
              </a:rPr>
              <a:t>Kwaliteit van zorg</a:t>
            </a:r>
            <a:endParaRPr lang="nl-NL" sz="1800" dirty="0"/>
          </a:p>
        </p:txBody>
      </p:sp>
      <p:sp>
        <p:nvSpPr>
          <p:cNvPr id="23" name="Tekst 23">
            <a:extLst>
              <a:ext uri="{FF2B5EF4-FFF2-40B4-BE49-F238E27FC236}">
                <a16:creationId xmlns:a16="http://schemas.microsoft.com/office/drawing/2014/main" id="{5122F0F5-261F-0B8B-DF1D-73D28903CA10}"/>
              </a:ext>
            </a:extLst>
          </p:cNvPr>
          <p:cNvSpPr txBox="1"/>
          <p:nvPr/>
        </p:nvSpPr>
        <p:spPr>
          <a:xfrm>
            <a:off x="1000000" y="3190000"/>
            <a:ext cx="2780000" cy="8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400" b="0">
                <a:solidFill>
                  <a:srgbClr val="1D2E3B"/>
                </a:solidFill>
                <a:latin typeface="Calibri"/>
              </a:rPr>
              <a:t>Richtlijnconform signaleren, diagnosticeren, behandelen en evalueren.</a:t>
            </a:r>
            <a:endParaRPr lang="nl-NL" sz="1400"/>
          </a:p>
        </p:txBody>
      </p:sp>
      <p:sp>
        <p:nvSpPr>
          <p:cNvPr id="24" name="Vorm 24">
            <a:extLst>
              <a:ext uri="{FF2B5EF4-FFF2-40B4-BE49-F238E27FC236}">
                <a16:creationId xmlns:a16="http://schemas.microsoft.com/office/drawing/2014/main" id="{7CC6E630-8E56-7AD9-4E6F-686D7C46AA76}"/>
              </a:ext>
            </a:extLst>
          </p:cNvPr>
          <p:cNvSpPr/>
          <p:nvPr/>
        </p:nvSpPr>
        <p:spPr>
          <a:xfrm>
            <a:off x="4320000" y="2120000"/>
            <a:ext cx="3300000" cy="230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25" name="Vorm 25">
            <a:extLst>
              <a:ext uri="{FF2B5EF4-FFF2-40B4-BE49-F238E27FC236}">
                <a16:creationId xmlns:a16="http://schemas.microsoft.com/office/drawing/2014/main" id="{18159E5F-13D5-6B3C-79B7-36A0F23DACEF}"/>
              </a:ext>
            </a:extLst>
          </p:cNvPr>
          <p:cNvSpPr/>
          <p:nvPr/>
        </p:nvSpPr>
        <p:spPr>
          <a:xfrm>
            <a:off x="4320000" y="2120000"/>
            <a:ext cx="3300000" cy="130000"/>
          </a:xfrm>
          <a:prstGeom prst="rect">
            <a:avLst/>
          </a:prstGeom>
          <a:solidFill>
            <a:srgbClr val="00A6A6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6" name="Tekst 26">
            <a:extLst>
              <a:ext uri="{FF2B5EF4-FFF2-40B4-BE49-F238E27FC236}">
                <a16:creationId xmlns:a16="http://schemas.microsoft.com/office/drawing/2014/main" id="{93A22CD6-1856-840B-D21E-6C8287364CC9}"/>
              </a:ext>
            </a:extLst>
          </p:cNvPr>
          <p:cNvSpPr txBox="1"/>
          <p:nvPr/>
        </p:nvSpPr>
        <p:spPr>
          <a:xfrm>
            <a:off x="4550000" y="2500000"/>
            <a:ext cx="2840000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800" b="1">
                <a:solidFill>
                  <a:srgbClr val="17324D"/>
                </a:solidFill>
                <a:latin typeface="Calibri"/>
              </a:rPr>
              <a:t>Bekwame professionals</a:t>
            </a:r>
            <a:endParaRPr lang="nl-NL" sz="1800"/>
          </a:p>
        </p:txBody>
      </p:sp>
      <p:sp>
        <p:nvSpPr>
          <p:cNvPr id="27" name="Tekst 27">
            <a:extLst>
              <a:ext uri="{FF2B5EF4-FFF2-40B4-BE49-F238E27FC236}">
                <a16:creationId xmlns:a16="http://schemas.microsoft.com/office/drawing/2014/main" id="{AFCBF027-BF46-7482-4679-7EB78B55A135}"/>
              </a:ext>
            </a:extLst>
          </p:cNvPr>
          <p:cNvSpPr txBox="1"/>
          <p:nvPr/>
        </p:nvSpPr>
        <p:spPr>
          <a:xfrm>
            <a:off x="4580000" y="3190000"/>
            <a:ext cx="2780000" cy="8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400" b="0">
                <a:solidFill>
                  <a:srgbClr val="1D2E3B"/>
                </a:solidFill>
                <a:latin typeface="Calibri"/>
              </a:rPr>
              <a:t>Vaardigheden, vertrouwen en deskundigheidsbevordering duurzaam organiseren.</a:t>
            </a:r>
            <a:endParaRPr lang="nl-NL" sz="1400"/>
          </a:p>
        </p:txBody>
      </p:sp>
      <p:sp>
        <p:nvSpPr>
          <p:cNvPr id="28" name="Vorm 28">
            <a:extLst>
              <a:ext uri="{FF2B5EF4-FFF2-40B4-BE49-F238E27FC236}">
                <a16:creationId xmlns:a16="http://schemas.microsoft.com/office/drawing/2014/main" id="{FD99B200-C8E6-DFAF-A410-E02D506C3ECF}"/>
              </a:ext>
            </a:extLst>
          </p:cNvPr>
          <p:cNvSpPr/>
          <p:nvPr/>
        </p:nvSpPr>
        <p:spPr>
          <a:xfrm>
            <a:off x="7900000" y="2120000"/>
            <a:ext cx="3300000" cy="230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29" name="Vorm 29">
            <a:extLst>
              <a:ext uri="{FF2B5EF4-FFF2-40B4-BE49-F238E27FC236}">
                <a16:creationId xmlns:a16="http://schemas.microsoft.com/office/drawing/2014/main" id="{22EEDF52-25BD-C0F5-3820-092446872587}"/>
              </a:ext>
            </a:extLst>
          </p:cNvPr>
          <p:cNvSpPr/>
          <p:nvPr/>
        </p:nvSpPr>
        <p:spPr>
          <a:xfrm>
            <a:off x="7900000" y="2120000"/>
            <a:ext cx="3300000" cy="130000"/>
          </a:xfrm>
          <a:prstGeom prst="rect">
            <a:avLst/>
          </a:prstGeom>
          <a:solidFill>
            <a:srgbClr val="F08072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0" name="Tekst 30">
            <a:extLst>
              <a:ext uri="{FF2B5EF4-FFF2-40B4-BE49-F238E27FC236}">
                <a16:creationId xmlns:a16="http://schemas.microsoft.com/office/drawing/2014/main" id="{CAF728E5-DCD7-5721-F222-D49EB5676E4C}"/>
              </a:ext>
            </a:extLst>
          </p:cNvPr>
          <p:cNvSpPr txBox="1"/>
          <p:nvPr/>
        </p:nvSpPr>
        <p:spPr>
          <a:xfrm>
            <a:off x="8130000" y="2500000"/>
            <a:ext cx="2840000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800" b="1">
                <a:solidFill>
                  <a:srgbClr val="17324D"/>
                </a:solidFill>
                <a:latin typeface="Calibri"/>
              </a:rPr>
              <a:t>Samen met naasten</a:t>
            </a:r>
            <a:endParaRPr lang="nl-NL" sz="1800"/>
          </a:p>
        </p:txBody>
      </p:sp>
      <p:sp>
        <p:nvSpPr>
          <p:cNvPr id="31" name="Tekst 31">
            <a:extLst>
              <a:ext uri="{FF2B5EF4-FFF2-40B4-BE49-F238E27FC236}">
                <a16:creationId xmlns:a16="http://schemas.microsoft.com/office/drawing/2014/main" id="{162404A5-EC4F-7892-D75B-7EF1C3748F14}"/>
              </a:ext>
            </a:extLst>
          </p:cNvPr>
          <p:cNvSpPr txBox="1"/>
          <p:nvPr/>
        </p:nvSpPr>
        <p:spPr>
          <a:xfrm>
            <a:off x="8160000" y="3190000"/>
            <a:ext cx="2780000" cy="8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400" b="0">
                <a:solidFill>
                  <a:srgbClr val="1D2E3B"/>
                </a:solidFill>
                <a:latin typeface="Calibri"/>
              </a:rPr>
              <a:t>Naasten waar mogelijk betrekken bij zorg én evaluatie.</a:t>
            </a:r>
            <a:endParaRPr lang="nl-NL" sz="1400"/>
          </a:p>
        </p:txBody>
      </p:sp>
      <p:sp>
        <p:nvSpPr>
          <p:cNvPr id="40" name="Vorm 40">
            <a:extLst>
              <a:ext uri="{FF2B5EF4-FFF2-40B4-BE49-F238E27FC236}">
                <a16:creationId xmlns:a16="http://schemas.microsoft.com/office/drawing/2014/main" id="{D7F4F593-9CCC-2FD1-4048-40A313211688}"/>
              </a:ext>
            </a:extLst>
          </p:cNvPr>
          <p:cNvSpPr/>
          <p:nvPr/>
        </p:nvSpPr>
        <p:spPr>
          <a:xfrm>
            <a:off x="1050000" y="5135000"/>
            <a:ext cx="9890000" cy="740000"/>
          </a:xfrm>
          <a:prstGeom prst="roundRect">
            <a:avLst/>
          </a:prstGeom>
          <a:solidFill>
            <a:srgbClr val="DFF5FB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1" name="Tekst 41">
            <a:extLst>
              <a:ext uri="{FF2B5EF4-FFF2-40B4-BE49-F238E27FC236}">
                <a16:creationId xmlns:a16="http://schemas.microsoft.com/office/drawing/2014/main" id="{8D496A05-85CA-920F-EADF-7369E6EBF622}"/>
              </a:ext>
            </a:extLst>
          </p:cNvPr>
          <p:cNvSpPr txBox="1"/>
          <p:nvPr/>
        </p:nvSpPr>
        <p:spPr>
          <a:xfrm>
            <a:off x="1330000" y="5315000"/>
            <a:ext cx="9330000" cy="3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600" b="1" dirty="0">
                <a:solidFill>
                  <a:srgbClr val="17324D"/>
                </a:solidFill>
                <a:latin typeface="Calibri"/>
              </a:rPr>
              <a:t>Gezamenlijke ambitie: kwaliteit van zorg verbeteren en suïcidepreventie duurzaam organiseren.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2611290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3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7000"/>
            <a:ext cx="12192000" cy="640137"/>
          </a:xfrm>
          <a:prstGeom prst="rect">
            <a:avLst/>
          </a:prstGeom>
        </p:spPr>
      </p:pic>
      <p:sp>
        <p:nvSpPr>
          <p:cNvPr id="4" name="Tekst 4"/>
          <p:cNvSpPr txBox="1"/>
          <p:nvPr/>
        </p:nvSpPr>
        <p:spPr>
          <a:xfrm>
            <a:off x="837200" y="676568"/>
            <a:ext cx="10515600" cy="6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700" b="0" dirty="0">
                <a:solidFill>
                  <a:srgbClr val="2DA8DD"/>
                </a:solidFill>
                <a:latin typeface="Berlin Sans FB"/>
              </a:rPr>
              <a:t>Hoe helpt het netwerk een </a:t>
            </a:r>
            <a:r>
              <a:rPr lang="nl-NL" sz="2700" b="0" dirty="0" err="1">
                <a:solidFill>
                  <a:srgbClr val="2DA8DD"/>
                </a:solidFill>
                <a:latin typeface="Berlin Sans FB"/>
              </a:rPr>
              <a:t>lidinstelling</a:t>
            </a:r>
            <a:r>
              <a:rPr lang="nl-NL" sz="2700" b="0" dirty="0">
                <a:solidFill>
                  <a:srgbClr val="2DA8DD"/>
                </a:solidFill>
                <a:latin typeface="Berlin Sans FB"/>
              </a:rPr>
              <a:t>?</a:t>
            </a:r>
            <a:endParaRPr lang="nl-NL" sz="2700" dirty="0"/>
          </a:p>
        </p:txBody>
      </p:sp>
      <p:sp>
        <p:nvSpPr>
          <p:cNvPr id="5" name="Tekst 5"/>
          <p:cNvSpPr txBox="1"/>
          <p:nvPr/>
        </p:nvSpPr>
        <p:spPr>
          <a:xfrm>
            <a:off x="11200000" y="6380000"/>
            <a:ext cx="500000" cy="1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r"/>
            <a:r>
              <a:rPr lang="nl-NL" sz="900" b="0">
                <a:solidFill>
                  <a:srgbClr val="5E7280"/>
                </a:solidFill>
                <a:latin typeface="Calibri"/>
              </a:rPr>
              <a:t>07</a:t>
            </a:r>
            <a:endParaRPr lang="nl-NL" sz="900"/>
          </a:p>
        </p:txBody>
      </p:sp>
      <p:sp>
        <p:nvSpPr>
          <p:cNvPr id="10" name="Tekst 10"/>
          <p:cNvSpPr txBox="1"/>
          <p:nvPr/>
        </p:nvSpPr>
        <p:spPr>
          <a:xfrm>
            <a:off x="895000" y="1465000"/>
            <a:ext cx="10400000" cy="4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600" b="0" dirty="0">
                <a:solidFill>
                  <a:srgbClr val="5E7280"/>
                </a:solidFill>
                <a:latin typeface="Calibri"/>
              </a:rPr>
              <a:t>Het netwerk helpt de vertaalslag van richtlijn en ambitie naar concrete uitvoering.</a:t>
            </a:r>
            <a:endParaRPr lang="nl-NL" sz="1600" dirty="0"/>
          </a:p>
        </p:txBody>
      </p:sp>
      <p:sp>
        <p:nvSpPr>
          <p:cNvPr id="7" name="Vorm 20">
            <a:extLst>
              <a:ext uri="{FF2B5EF4-FFF2-40B4-BE49-F238E27FC236}">
                <a16:creationId xmlns:a16="http://schemas.microsoft.com/office/drawing/2014/main" id="{A932A34B-8F80-CF3B-41DB-6E584A320945}"/>
              </a:ext>
            </a:extLst>
          </p:cNvPr>
          <p:cNvSpPr/>
          <p:nvPr/>
        </p:nvSpPr>
        <p:spPr>
          <a:xfrm>
            <a:off x="650000" y="2000000"/>
            <a:ext cx="5200000" cy="103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DE3EC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9" name="Vorm 21">
            <a:extLst>
              <a:ext uri="{FF2B5EF4-FFF2-40B4-BE49-F238E27FC236}">
                <a16:creationId xmlns:a16="http://schemas.microsoft.com/office/drawing/2014/main" id="{D04993AF-4D0F-312D-6B72-FC9752FF8E4F}"/>
              </a:ext>
            </a:extLst>
          </p:cNvPr>
          <p:cNvSpPr/>
          <p:nvPr/>
        </p:nvSpPr>
        <p:spPr>
          <a:xfrm>
            <a:off x="650000" y="2000000"/>
            <a:ext cx="140000" cy="1030000"/>
          </a:xfrm>
          <a:prstGeom prst="rect">
            <a:avLst/>
          </a:prstGeom>
          <a:solidFill>
            <a:srgbClr val="2F97C1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2" name="Tekst 22">
            <a:extLst>
              <a:ext uri="{FF2B5EF4-FFF2-40B4-BE49-F238E27FC236}">
                <a16:creationId xmlns:a16="http://schemas.microsoft.com/office/drawing/2014/main" id="{4AFFEE2D-050A-598B-D096-9FBC6A9A9B74}"/>
              </a:ext>
            </a:extLst>
          </p:cNvPr>
          <p:cNvSpPr txBox="1"/>
          <p:nvPr/>
        </p:nvSpPr>
        <p:spPr>
          <a:xfrm>
            <a:off x="950000" y="2120000"/>
            <a:ext cx="180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r>
              <a:rPr lang="nl-NL" sz="1500" b="1">
                <a:solidFill>
                  <a:srgbClr val="123D63"/>
                </a:solidFill>
                <a:latin typeface="Aptos"/>
              </a:rPr>
              <a:t>Hands-on ondersteuning</a:t>
            </a:r>
            <a:endParaRPr lang="nl-NL" sz="1500"/>
          </a:p>
        </p:txBody>
      </p:sp>
      <p:sp>
        <p:nvSpPr>
          <p:cNvPr id="14" name="Tekst 23">
            <a:extLst>
              <a:ext uri="{FF2B5EF4-FFF2-40B4-BE49-F238E27FC236}">
                <a16:creationId xmlns:a16="http://schemas.microsoft.com/office/drawing/2014/main" id="{C9425250-8491-0B5F-28EA-566D14DB729D}"/>
              </a:ext>
            </a:extLst>
          </p:cNvPr>
          <p:cNvSpPr txBox="1"/>
          <p:nvPr/>
        </p:nvSpPr>
        <p:spPr>
          <a:xfrm>
            <a:off x="2800000" y="2110000"/>
            <a:ext cx="2750000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300" b="0">
                <a:solidFill>
                  <a:srgbClr val="233746"/>
                </a:solidFill>
                <a:latin typeface="Aptos"/>
              </a:rPr>
              <a:t>Bilaterale ondersteuning van vaandeldragers bij concrete implementatievragen.</a:t>
            </a:r>
            <a:endParaRPr lang="nl-NL" sz="1300"/>
          </a:p>
        </p:txBody>
      </p:sp>
      <p:sp>
        <p:nvSpPr>
          <p:cNvPr id="16" name="Vorm 28">
            <a:extLst>
              <a:ext uri="{FF2B5EF4-FFF2-40B4-BE49-F238E27FC236}">
                <a16:creationId xmlns:a16="http://schemas.microsoft.com/office/drawing/2014/main" id="{6225A961-26C3-4643-3D21-1A7B02BE300D}"/>
              </a:ext>
            </a:extLst>
          </p:cNvPr>
          <p:cNvSpPr/>
          <p:nvPr/>
        </p:nvSpPr>
        <p:spPr>
          <a:xfrm>
            <a:off x="650000" y="3220000"/>
            <a:ext cx="5200000" cy="103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DE3EC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18" name="Vorm 29">
            <a:extLst>
              <a:ext uri="{FF2B5EF4-FFF2-40B4-BE49-F238E27FC236}">
                <a16:creationId xmlns:a16="http://schemas.microsoft.com/office/drawing/2014/main" id="{A91D2685-059A-8134-A034-C18374F9EBE3}"/>
              </a:ext>
            </a:extLst>
          </p:cNvPr>
          <p:cNvSpPr/>
          <p:nvPr/>
        </p:nvSpPr>
        <p:spPr>
          <a:xfrm>
            <a:off x="650000" y="3220000"/>
            <a:ext cx="140000" cy="1030000"/>
          </a:xfrm>
          <a:prstGeom prst="rect">
            <a:avLst/>
          </a:prstGeom>
          <a:solidFill>
            <a:srgbClr val="EE7B55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4" name="Tekst 30">
            <a:extLst>
              <a:ext uri="{FF2B5EF4-FFF2-40B4-BE49-F238E27FC236}">
                <a16:creationId xmlns:a16="http://schemas.microsoft.com/office/drawing/2014/main" id="{A003F678-7E96-D499-F359-8DE91C7650A1}"/>
              </a:ext>
            </a:extLst>
          </p:cNvPr>
          <p:cNvSpPr txBox="1"/>
          <p:nvPr/>
        </p:nvSpPr>
        <p:spPr>
          <a:xfrm>
            <a:off x="950000" y="3340000"/>
            <a:ext cx="180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r>
              <a:rPr lang="nl-NL" sz="1500" b="1">
                <a:solidFill>
                  <a:srgbClr val="123D63"/>
                </a:solidFill>
                <a:latin typeface="Aptos"/>
              </a:rPr>
              <a:t>Bestuurlijke aandacht</a:t>
            </a:r>
            <a:endParaRPr lang="nl-NL" sz="1500"/>
          </a:p>
        </p:txBody>
      </p:sp>
      <p:sp>
        <p:nvSpPr>
          <p:cNvPr id="46" name="Tekst 31">
            <a:extLst>
              <a:ext uri="{FF2B5EF4-FFF2-40B4-BE49-F238E27FC236}">
                <a16:creationId xmlns:a16="http://schemas.microsoft.com/office/drawing/2014/main" id="{33F3293E-A3D3-BC1D-F631-4641D7B81A34}"/>
              </a:ext>
            </a:extLst>
          </p:cNvPr>
          <p:cNvSpPr txBox="1"/>
          <p:nvPr/>
        </p:nvSpPr>
        <p:spPr>
          <a:xfrm>
            <a:off x="2800000" y="3330000"/>
            <a:ext cx="2750000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300" b="0">
                <a:solidFill>
                  <a:srgbClr val="233746"/>
                </a:solidFill>
                <a:latin typeface="Aptos"/>
              </a:rPr>
              <a:t>Periodieke voortgangsgesprekken over resultaten en benodigde voorwaarden.</a:t>
            </a:r>
            <a:endParaRPr lang="nl-NL" sz="1300"/>
          </a:p>
        </p:txBody>
      </p:sp>
      <p:sp>
        <p:nvSpPr>
          <p:cNvPr id="48" name="Vorm 36">
            <a:extLst>
              <a:ext uri="{FF2B5EF4-FFF2-40B4-BE49-F238E27FC236}">
                <a16:creationId xmlns:a16="http://schemas.microsoft.com/office/drawing/2014/main" id="{9C1D529B-3698-BBD8-E038-FF3CCA5FFCD9}"/>
              </a:ext>
            </a:extLst>
          </p:cNvPr>
          <p:cNvSpPr/>
          <p:nvPr/>
        </p:nvSpPr>
        <p:spPr>
          <a:xfrm>
            <a:off x="650000" y="4440000"/>
            <a:ext cx="5200000" cy="103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DE3EC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50" name="Vorm 37">
            <a:extLst>
              <a:ext uri="{FF2B5EF4-FFF2-40B4-BE49-F238E27FC236}">
                <a16:creationId xmlns:a16="http://schemas.microsoft.com/office/drawing/2014/main" id="{D6482107-A7BF-1CEF-6AE9-72796F48FE3E}"/>
              </a:ext>
            </a:extLst>
          </p:cNvPr>
          <p:cNvSpPr/>
          <p:nvPr/>
        </p:nvSpPr>
        <p:spPr>
          <a:xfrm>
            <a:off x="650000" y="4440000"/>
            <a:ext cx="140000" cy="1030000"/>
          </a:xfrm>
          <a:prstGeom prst="rect">
            <a:avLst/>
          </a:prstGeom>
          <a:solidFill>
            <a:srgbClr val="F4C84A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2" name="Tekst 38">
            <a:extLst>
              <a:ext uri="{FF2B5EF4-FFF2-40B4-BE49-F238E27FC236}">
                <a16:creationId xmlns:a16="http://schemas.microsoft.com/office/drawing/2014/main" id="{126442DD-20B3-F706-EBD4-14B1698D6884}"/>
              </a:ext>
            </a:extLst>
          </p:cNvPr>
          <p:cNvSpPr txBox="1"/>
          <p:nvPr/>
        </p:nvSpPr>
        <p:spPr>
          <a:xfrm>
            <a:off x="950000" y="4560000"/>
            <a:ext cx="180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500" b="1">
                <a:solidFill>
                  <a:srgbClr val="123D63"/>
                </a:solidFill>
                <a:latin typeface="Aptos"/>
              </a:rPr>
              <a:t>Data</a:t>
            </a:r>
            <a:endParaRPr lang="nl-NL" sz="1500"/>
          </a:p>
        </p:txBody>
      </p:sp>
      <p:sp>
        <p:nvSpPr>
          <p:cNvPr id="54" name="Tekst 39">
            <a:extLst>
              <a:ext uri="{FF2B5EF4-FFF2-40B4-BE49-F238E27FC236}">
                <a16:creationId xmlns:a16="http://schemas.microsoft.com/office/drawing/2014/main" id="{5C7A87CD-233E-F847-F6F2-8561AD182A62}"/>
              </a:ext>
            </a:extLst>
          </p:cNvPr>
          <p:cNvSpPr txBox="1"/>
          <p:nvPr/>
        </p:nvSpPr>
        <p:spPr>
          <a:xfrm>
            <a:off x="2800000" y="4550000"/>
            <a:ext cx="2750000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300" b="0">
                <a:solidFill>
                  <a:srgbClr val="233746"/>
                </a:solidFill>
                <a:latin typeface="Aptos"/>
              </a:rPr>
              <a:t>Minimale dataset, bekwaamheidsmeting en metingen passend bij het jaarplan.</a:t>
            </a:r>
            <a:endParaRPr lang="nl-NL" sz="1300"/>
          </a:p>
        </p:txBody>
      </p:sp>
      <p:sp>
        <p:nvSpPr>
          <p:cNvPr id="56" name="Vorm 24">
            <a:extLst>
              <a:ext uri="{FF2B5EF4-FFF2-40B4-BE49-F238E27FC236}">
                <a16:creationId xmlns:a16="http://schemas.microsoft.com/office/drawing/2014/main" id="{30DA3DAF-445A-C237-9B83-82282C6F8457}"/>
              </a:ext>
            </a:extLst>
          </p:cNvPr>
          <p:cNvSpPr/>
          <p:nvPr/>
        </p:nvSpPr>
        <p:spPr>
          <a:xfrm>
            <a:off x="6110000" y="2000000"/>
            <a:ext cx="5200000" cy="103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DE3EC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58" name="Vorm 25">
            <a:extLst>
              <a:ext uri="{FF2B5EF4-FFF2-40B4-BE49-F238E27FC236}">
                <a16:creationId xmlns:a16="http://schemas.microsoft.com/office/drawing/2014/main" id="{4A507D72-0191-49AB-9B7B-CEDFB40D63E3}"/>
              </a:ext>
            </a:extLst>
          </p:cNvPr>
          <p:cNvSpPr/>
          <p:nvPr/>
        </p:nvSpPr>
        <p:spPr>
          <a:xfrm>
            <a:off x="6110000" y="2000000"/>
            <a:ext cx="140000" cy="1030000"/>
          </a:xfrm>
          <a:prstGeom prst="rect">
            <a:avLst/>
          </a:prstGeom>
          <a:solidFill>
            <a:srgbClr val="14A69A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0" name="Tekst 26">
            <a:extLst>
              <a:ext uri="{FF2B5EF4-FFF2-40B4-BE49-F238E27FC236}">
                <a16:creationId xmlns:a16="http://schemas.microsoft.com/office/drawing/2014/main" id="{9B00FE0E-05E6-5A7A-A661-3A04CCF5F704}"/>
              </a:ext>
            </a:extLst>
          </p:cNvPr>
          <p:cNvSpPr txBox="1"/>
          <p:nvPr/>
        </p:nvSpPr>
        <p:spPr>
          <a:xfrm>
            <a:off x="6410000" y="2120000"/>
            <a:ext cx="180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r>
              <a:rPr lang="nl-NL" sz="1500" b="1">
                <a:solidFill>
                  <a:srgbClr val="123D63"/>
                </a:solidFill>
                <a:latin typeface="Aptos"/>
              </a:rPr>
              <a:t>Leren met peers</a:t>
            </a:r>
            <a:endParaRPr lang="nl-NL" sz="1500"/>
          </a:p>
        </p:txBody>
      </p:sp>
      <p:sp>
        <p:nvSpPr>
          <p:cNvPr id="62" name="Tekst 27">
            <a:extLst>
              <a:ext uri="{FF2B5EF4-FFF2-40B4-BE49-F238E27FC236}">
                <a16:creationId xmlns:a16="http://schemas.microsoft.com/office/drawing/2014/main" id="{6133E2D0-769E-EA4F-D11A-22D3CF56C767}"/>
              </a:ext>
            </a:extLst>
          </p:cNvPr>
          <p:cNvSpPr txBox="1"/>
          <p:nvPr/>
        </p:nvSpPr>
        <p:spPr>
          <a:xfrm>
            <a:off x="8260000" y="2110000"/>
            <a:ext cx="2750000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300" b="0">
                <a:solidFill>
                  <a:srgbClr val="233746"/>
                </a:solidFill>
                <a:latin typeface="Aptos"/>
              </a:rPr>
              <a:t>Vaandeldragersbijeenkomsten en werkgroepen rond gedeelde thema’s.</a:t>
            </a:r>
            <a:endParaRPr lang="nl-NL" sz="1300"/>
          </a:p>
        </p:txBody>
      </p:sp>
      <p:sp>
        <p:nvSpPr>
          <p:cNvPr id="64" name="Vorm 32">
            <a:extLst>
              <a:ext uri="{FF2B5EF4-FFF2-40B4-BE49-F238E27FC236}">
                <a16:creationId xmlns:a16="http://schemas.microsoft.com/office/drawing/2014/main" id="{FFE03FF8-7C8B-CE13-5066-7E5FDB442E74}"/>
              </a:ext>
            </a:extLst>
          </p:cNvPr>
          <p:cNvSpPr/>
          <p:nvPr/>
        </p:nvSpPr>
        <p:spPr>
          <a:xfrm>
            <a:off x="6110000" y="3220000"/>
            <a:ext cx="5200000" cy="103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DE3EC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66" name="Vorm 33">
            <a:extLst>
              <a:ext uri="{FF2B5EF4-FFF2-40B4-BE49-F238E27FC236}">
                <a16:creationId xmlns:a16="http://schemas.microsoft.com/office/drawing/2014/main" id="{EA7D8829-FAAA-5EF1-311D-48DB8EE0D89D}"/>
              </a:ext>
            </a:extLst>
          </p:cNvPr>
          <p:cNvSpPr/>
          <p:nvPr/>
        </p:nvSpPr>
        <p:spPr>
          <a:xfrm>
            <a:off x="6110000" y="3220000"/>
            <a:ext cx="140000" cy="1030000"/>
          </a:xfrm>
          <a:prstGeom prst="rect">
            <a:avLst/>
          </a:prstGeom>
          <a:solidFill>
            <a:srgbClr val="14A69A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8" name="Tekst 34">
            <a:extLst>
              <a:ext uri="{FF2B5EF4-FFF2-40B4-BE49-F238E27FC236}">
                <a16:creationId xmlns:a16="http://schemas.microsoft.com/office/drawing/2014/main" id="{DFB22FA9-193F-12A7-58C3-BE78EDAFDDC5}"/>
              </a:ext>
            </a:extLst>
          </p:cNvPr>
          <p:cNvSpPr txBox="1"/>
          <p:nvPr/>
        </p:nvSpPr>
        <p:spPr>
          <a:xfrm>
            <a:off x="6410000" y="3340000"/>
            <a:ext cx="180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r>
              <a:rPr lang="nl-NL" sz="1500" b="1">
                <a:solidFill>
                  <a:srgbClr val="123D63"/>
                </a:solidFill>
                <a:latin typeface="Aptos"/>
              </a:rPr>
              <a:t>Praktische kennis</a:t>
            </a:r>
            <a:endParaRPr lang="nl-NL" sz="1500"/>
          </a:p>
        </p:txBody>
      </p:sp>
      <p:sp>
        <p:nvSpPr>
          <p:cNvPr id="70" name="Tekst 35">
            <a:extLst>
              <a:ext uri="{FF2B5EF4-FFF2-40B4-BE49-F238E27FC236}">
                <a16:creationId xmlns:a16="http://schemas.microsoft.com/office/drawing/2014/main" id="{FA68D7D6-F537-ADB0-805F-401AEF6318C1}"/>
              </a:ext>
            </a:extLst>
          </p:cNvPr>
          <p:cNvSpPr txBox="1"/>
          <p:nvPr/>
        </p:nvSpPr>
        <p:spPr>
          <a:xfrm>
            <a:off x="8260000" y="3330000"/>
            <a:ext cx="2750000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300" b="0">
                <a:solidFill>
                  <a:srgbClr val="233746"/>
                </a:solidFill>
                <a:latin typeface="Aptos"/>
              </a:rPr>
              <a:t>Aansluiting bij interne overleggen, tools, voorbeelden en webinars.</a:t>
            </a:r>
            <a:endParaRPr lang="nl-NL" sz="1300"/>
          </a:p>
        </p:txBody>
      </p:sp>
      <p:sp>
        <p:nvSpPr>
          <p:cNvPr id="72" name="Vorm 40">
            <a:extLst>
              <a:ext uri="{FF2B5EF4-FFF2-40B4-BE49-F238E27FC236}">
                <a16:creationId xmlns:a16="http://schemas.microsoft.com/office/drawing/2014/main" id="{005C2449-9E40-B1AB-9D18-ED346CC5DFB2}"/>
              </a:ext>
            </a:extLst>
          </p:cNvPr>
          <p:cNvSpPr/>
          <p:nvPr/>
        </p:nvSpPr>
        <p:spPr>
          <a:xfrm>
            <a:off x="6110000" y="4440000"/>
            <a:ext cx="5200000" cy="103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DE3EC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74" name="Vorm 41">
            <a:extLst>
              <a:ext uri="{FF2B5EF4-FFF2-40B4-BE49-F238E27FC236}">
                <a16:creationId xmlns:a16="http://schemas.microsoft.com/office/drawing/2014/main" id="{BB882A40-147E-5D38-4250-695F7ED9489E}"/>
              </a:ext>
            </a:extLst>
          </p:cNvPr>
          <p:cNvSpPr/>
          <p:nvPr/>
        </p:nvSpPr>
        <p:spPr>
          <a:xfrm>
            <a:off x="6110000" y="4440000"/>
            <a:ext cx="140000" cy="1030000"/>
          </a:xfrm>
          <a:prstGeom prst="rect">
            <a:avLst/>
          </a:prstGeom>
          <a:solidFill>
            <a:srgbClr val="2F97C1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76" name="Tekst 42">
            <a:extLst>
              <a:ext uri="{FF2B5EF4-FFF2-40B4-BE49-F238E27FC236}">
                <a16:creationId xmlns:a16="http://schemas.microsoft.com/office/drawing/2014/main" id="{385277A9-684B-DDE5-D095-1B2652499AED}"/>
              </a:ext>
            </a:extLst>
          </p:cNvPr>
          <p:cNvSpPr txBox="1"/>
          <p:nvPr/>
        </p:nvSpPr>
        <p:spPr>
          <a:xfrm>
            <a:off x="6410000" y="4560000"/>
            <a:ext cx="180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r>
              <a:rPr lang="nl-NL" sz="1500" b="1">
                <a:solidFill>
                  <a:srgbClr val="123D63"/>
                </a:solidFill>
                <a:latin typeface="Aptos"/>
              </a:rPr>
              <a:t>Samen ontwikkelen</a:t>
            </a:r>
            <a:endParaRPr lang="nl-NL" sz="1500" b="1" dirty="0">
              <a:solidFill>
                <a:srgbClr val="123D63"/>
              </a:solidFill>
              <a:latin typeface="Aptos"/>
            </a:endParaRPr>
          </a:p>
        </p:txBody>
      </p:sp>
      <p:sp>
        <p:nvSpPr>
          <p:cNvPr id="78" name="Tekst 43">
            <a:extLst>
              <a:ext uri="{FF2B5EF4-FFF2-40B4-BE49-F238E27FC236}">
                <a16:creationId xmlns:a16="http://schemas.microsoft.com/office/drawing/2014/main" id="{8BEFB781-E89D-94DD-9FCF-57A8AD3DF7C7}"/>
              </a:ext>
            </a:extLst>
          </p:cNvPr>
          <p:cNvSpPr txBox="1"/>
          <p:nvPr/>
        </p:nvSpPr>
        <p:spPr>
          <a:xfrm>
            <a:off x="8260000" y="4550000"/>
            <a:ext cx="2750000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300" b="0">
                <a:solidFill>
                  <a:srgbClr val="233746"/>
                </a:solidFill>
                <a:latin typeface="Aptos"/>
              </a:rPr>
              <a:t>Experimenteren, pilots uitvoeren en werkzame aanpakken beschikbaar maken.</a:t>
            </a:r>
            <a:endParaRPr lang="nl-NL" sz="13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3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7000"/>
            <a:ext cx="12192000" cy="640137"/>
          </a:xfrm>
          <a:prstGeom prst="rect">
            <a:avLst/>
          </a:prstGeom>
        </p:spPr>
      </p:pic>
      <p:sp>
        <p:nvSpPr>
          <p:cNvPr id="4" name="Tekst 4"/>
          <p:cNvSpPr txBox="1"/>
          <p:nvPr/>
        </p:nvSpPr>
        <p:spPr>
          <a:xfrm>
            <a:off x="770000" y="550067"/>
            <a:ext cx="10515600" cy="6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700" b="0" dirty="0">
                <a:solidFill>
                  <a:srgbClr val="2DA8DD"/>
                </a:solidFill>
                <a:latin typeface="Berlin Sans FB"/>
              </a:rPr>
              <a:t>Een gedeeld kompas</a:t>
            </a:r>
            <a:endParaRPr lang="nl-NL" sz="2700" dirty="0"/>
          </a:p>
        </p:txBody>
      </p:sp>
      <p:sp>
        <p:nvSpPr>
          <p:cNvPr id="5" name="Tekst 5"/>
          <p:cNvSpPr txBox="1"/>
          <p:nvPr/>
        </p:nvSpPr>
        <p:spPr>
          <a:xfrm>
            <a:off x="11200000" y="6380000"/>
            <a:ext cx="500000" cy="1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r"/>
            <a:r>
              <a:rPr lang="nl-NL" sz="900" b="0">
                <a:solidFill>
                  <a:srgbClr val="5E7280"/>
                </a:solidFill>
                <a:latin typeface="Calibri"/>
              </a:rPr>
              <a:t>04</a:t>
            </a:r>
            <a:endParaRPr lang="nl-NL" sz="900"/>
          </a:p>
        </p:txBody>
      </p:sp>
      <p:sp>
        <p:nvSpPr>
          <p:cNvPr id="20" name="Vorm 20"/>
          <p:cNvSpPr/>
          <p:nvPr/>
        </p:nvSpPr>
        <p:spPr>
          <a:xfrm>
            <a:off x="620000" y="1760000"/>
            <a:ext cx="2600000" cy="1250000"/>
          </a:xfrm>
          <a:prstGeom prst="roundRect">
            <a:avLst/>
          </a:prstGeom>
          <a:solidFill>
            <a:srgbClr val="2DA8DD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1" name="Vorm 21"/>
          <p:cNvSpPr/>
          <p:nvPr/>
        </p:nvSpPr>
        <p:spPr>
          <a:xfrm>
            <a:off x="740000" y="1910000"/>
            <a:ext cx="500000" cy="500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2" name="Tekst 22"/>
          <p:cNvSpPr txBox="1"/>
          <p:nvPr/>
        </p:nvSpPr>
        <p:spPr>
          <a:xfrm>
            <a:off x="740000" y="2030000"/>
            <a:ext cx="50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600" b="1">
                <a:solidFill>
                  <a:srgbClr val="2DA8DD"/>
                </a:solidFill>
                <a:latin typeface="Calibri"/>
              </a:rPr>
              <a:t>1</a:t>
            </a:r>
            <a:endParaRPr lang="nl-NL" sz="1600"/>
          </a:p>
        </p:txBody>
      </p:sp>
      <p:sp>
        <p:nvSpPr>
          <p:cNvPr id="23" name="Tekst 23"/>
          <p:cNvSpPr txBox="1"/>
          <p:nvPr/>
        </p:nvSpPr>
        <p:spPr>
          <a:xfrm>
            <a:off x="1370000" y="1900000"/>
            <a:ext cx="166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600" b="1">
                <a:solidFill>
                  <a:srgbClr val="FFFFFF"/>
                </a:solidFill>
                <a:latin typeface="Calibri"/>
              </a:rPr>
              <a:t>Signalering</a:t>
            </a:r>
            <a:endParaRPr lang="nl-NL" sz="1600"/>
          </a:p>
        </p:txBody>
      </p:sp>
      <p:sp>
        <p:nvSpPr>
          <p:cNvPr id="24" name="Tekst 24"/>
          <p:cNvSpPr txBox="1"/>
          <p:nvPr/>
        </p:nvSpPr>
        <p:spPr>
          <a:xfrm>
            <a:off x="1370000" y="2280000"/>
            <a:ext cx="1660000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100" b="0">
                <a:solidFill>
                  <a:srgbClr val="FFFFFF"/>
                </a:solidFill>
                <a:latin typeface="Calibri"/>
              </a:rPr>
              <a:t>Suïcidaliteit herkennen en bespreken</a:t>
            </a:r>
            <a:endParaRPr lang="nl-NL" sz="1100"/>
          </a:p>
        </p:txBody>
      </p:sp>
      <p:sp>
        <p:nvSpPr>
          <p:cNvPr id="60" name="Tekst 60"/>
          <p:cNvSpPr txBox="1"/>
          <p:nvPr/>
        </p:nvSpPr>
        <p:spPr>
          <a:xfrm>
            <a:off x="3210000" y="2100000"/>
            <a:ext cx="25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2500" b="1">
                <a:solidFill>
                  <a:srgbClr val="FFFFFF"/>
                </a:solidFill>
                <a:latin typeface="Calibri"/>
              </a:rPr>
              <a:t>›</a:t>
            </a:r>
            <a:endParaRPr lang="nl-NL" sz="2500"/>
          </a:p>
        </p:txBody>
      </p:sp>
      <p:sp>
        <p:nvSpPr>
          <p:cNvPr id="25" name="Vorm 25"/>
          <p:cNvSpPr/>
          <p:nvPr/>
        </p:nvSpPr>
        <p:spPr>
          <a:xfrm>
            <a:off x="3460000" y="1760000"/>
            <a:ext cx="2600000" cy="1250000"/>
          </a:xfrm>
          <a:prstGeom prst="roundRect">
            <a:avLst/>
          </a:prstGeom>
          <a:solidFill>
            <a:srgbClr val="36B4D8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6" name="Vorm 26"/>
          <p:cNvSpPr/>
          <p:nvPr/>
        </p:nvSpPr>
        <p:spPr>
          <a:xfrm>
            <a:off x="3580000" y="1910000"/>
            <a:ext cx="500000" cy="500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7" name="Tekst 27"/>
          <p:cNvSpPr txBox="1"/>
          <p:nvPr/>
        </p:nvSpPr>
        <p:spPr>
          <a:xfrm>
            <a:off x="3580000" y="2030000"/>
            <a:ext cx="50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600" b="1">
                <a:solidFill>
                  <a:srgbClr val="36B4D8"/>
                </a:solidFill>
                <a:latin typeface="Calibri"/>
              </a:rPr>
              <a:t>2</a:t>
            </a:r>
            <a:endParaRPr lang="nl-NL" sz="1600"/>
          </a:p>
        </p:txBody>
      </p:sp>
      <p:sp>
        <p:nvSpPr>
          <p:cNvPr id="28" name="Tekst 28"/>
          <p:cNvSpPr txBox="1"/>
          <p:nvPr/>
        </p:nvSpPr>
        <p:spPr>
          <a:xfrm>
            <a:off x="4210000" y="1900000"/>
            <a:ext cx="166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600" b="1">
                <a:solidFill>
                  <a:srgbClr val="FFFFFF"/>
                </a:solidFill>
                <a:latin typeface="Calibri"/>
              </a:rPr>
              <a:t>Diagnostiek</a:t>
            </a:r>
            <a:endParaRPr lang="nl-NL" sz="1600"/>
          </a:p>
        </p:txBody>
      </p:sp>
      <p:sp>
        <p:nvSpPr>
          <p:cNvPr id="29" name="Tekst 29"/>
          <p:cNvSpPr txBox="1"/>
          <p:nvPr/>
        </p:nvSpPr>
        <p:spPr>
          <a:xfrm>
            <a:off x="4210000" y="2280000"/>
            <a:ext cx="1660000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100" b="0">
                <a:solidFill>
                  <a:srgbClr val="FFFFFF"/>
                </a:solidFill>
                <a:latin typeface="Calibri"/>
              </a:rPr>
              <a:t>CASE/narratief interview + structuurdiagnose</a:t>
            </a:r>
            <a:endParaRPr lang="nl-NL" sz="1100"/>
          </a:p>
        </p:txBody>
      </p:sp>
      <p:sp>
        <p:nvSpPr>
          <p:cNvPr id="61" name="Tekst 61"/>
          <p:cNvSpPr txBox="1"/>
          <p:nvPr/>
        </p:nvSpPr>
        <p:spPr>
          <a:xfrm>
            <a:off x="6050000" y="2100000"/>
            <a:ext cx="25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2500" b="1">
                <a:solidFill>
                  <a:srgbClr val="FFFFFF"/>
                </a:solidFill>
                <a:latin typeface="Calibri"/>
              </a:rPr>
              <a:t>›</a:t>
            </a:r>
            <a:endParaRPr lang="nl-NL" sz="2500"/>
          </a:p>
        </p:txBody>
      </p:sp>
      <p:sp>
        <p:nvSpPr>
          <p:cNvPr id="30" name="Vorm 30"/>
          <p:cNvSpPr/>
          <p:nvPr/>
        </p:nvSpPr>
        <p:spPr>
          <a:xfrm>
            <a:off x="6300000" y="1760000"/>
            <a:ext cx="2600000" cy="1250000"/>
          </a:xfrm>
          <a:prstGeom prst="roundRect">
            <a:avLst/>
          </a:prstGeom>
          <a:solidFill>
            <a:srgbClr val="00A6A6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1" name="Vorm 31"/>
          <p:cNvSpPr/>
          <p:nvPr/>
        </p:nvSpPr>
        <p:spPr>
          <a:xfrm>
            <a:off x="6420000" y="1910000"/>
            <a:ext cx="500000" cy="500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2" name="Tekst 32"/>
          <p:cNvSpPr txBox="1"/>
          <p:nvPr/>
        </p:nvSpPr>
        <p:spPr>
          <a:xfrm>
            <a:off x="6420000" y="2030000"/>
            <a:ext cx="50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600" b="1">
                <a:solidFill>
                  <a:srgbClr val="00A6A6"/>
                </a:solidFill>
                <a:latin typeface="Calibri"/>
              </a:rPr>
              <a:t>3</a:t>
            </a:r>
            <a:endParaRPr lang="nl-NL" sz="1600"/>
          </a:p>
        </p:txBody>
      </p:sp>
      <p:sp>
        <p:nvSpPr>
          <p:cNvPr id="33" name="Tekst 33"/>
          <p:cNvSpPr txBox="1"/>
          <p:nvPr/>
        </p:nvSpPr>
        <p:spPr>
          <a:xfrm>
            <a:off x="7050000" y="1900000"/>
            <a:ext cx="166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600" b="1">
                <a:solidFill>
                  <a:srgbClr val="FFFFFF"/>
                </a:solidFill>
                <a:latin typeface="Calibri"/>
              </a:rPr>
              <a:t>Behandeling</a:t>
            </a:r>
            <a:endParaRPr lang="nl-NL" sz="1600"/>
          </a:p>
        </p:txBody>
      </p:sp>
      <p:sp>
        <p:nvSpPr>
          <p:cNvPr id="34" name="Tekst 34"/>
          <p:cNvSpPr txBox="1"/>
          <p:nvPr/>
        </p:nvSpPr>
        <p:spPr>
          <a:xfrm>
            <a:off x="7050000" y="2280000"/>
            <a:ext cx="1660000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100" b="0">
                <a:solidFill>
                  <a:srgbClr val="FFFFFF"/>
                </a:solidFill>
                <a:latin typeface="Calibri"/>
              </a:rPr>
              <a:t>Directe/indirecte therapie + veiligheidsplan</a:t>
            </a:r>
            <a:endParaRPr lang="nl-NL" sz="1100"/>
          </a:p>
        </p:txBody>
      </p:sp>
      <p:sp>
        <p:nvSpPr>
          <p:cNvPr id="62" name="Tekst 62"/>
          <p:cNvSpPr txBox="1"/>
          <p:nvPr/>
        </p:nvSpPr>
        <p:spPr>
          <a:xfrm>
            <a:off x="8890000" y="2100000"/>
            <a:ext cx="25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2500" b="1">
                <a:solidFill>
                  <a:srgbClr val="FFFFFF"/>
                </a:solidFill>
                <a:latin typeface="Calibri"/>
              </a:rPr>
              <a:t>›</a:t>
            </a:r>
            <a:endParaRPr lang="nl-NL" sz="2500"/>
          </a:p>
        </p:txBody>
      </p:sp>
      <p:sp>
        <p:nvSpPr>
          <p:cNvPr id="35" name="Vorm 35"/>
          <p:cNvSpPr/>
          <p:nvPr/>
        </p:nvSpPr>
        <p:spPr>
          <a:xfrm>
            <a:off x="9140000" y="1760000"/>
            <a:ext cx="2600000" cy="1250000"/>
          </a:xfrm>
          <a:prstGeom prst="roundRect">
            <a:avLst/>
          </a:prstGeom>
          <a:solidFill>
            <a:srgbClr val="69B9A8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6" name="Vorm 36"/>
          <p:cNvSpPr/>
          <p:nvPr/>
        </p:nvSpPr>
        <p:spPr>
          <a:xfrm>
            <a:off x="9260000" y="1910000"/>
            <a:ext cx="500000" cy="500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7" name="Tekst 37"/>
          <p:cNvSpPr txBox="1"/>
          <p:nvPr/>
        </p:nvSpPr>
        <p:spPr>
          <a:xfrm>
            <a:off x="9260000" y="2030000"/>
            <a:ext cx="50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600" b="1">
                <a:solidFill>
                  <a:srgbClr val="69B9A8"/>
                </a:solidFill>
                <a:latin typeface="Calibri"/>
              </a:rPr>
              <a:t>4</a:t>
            </a:r>
            <a:endParaRPr lang="nl-NL" sz="1600"/>
          </a:p>
        </p:txBody>
      </p:sp>
      <p:sp>
        <p:nvSpPr>
          <p:cNvPr id="38" name="Tekst 38"/>
          <p:cNvSpPr txBox="1"/>
          <p:nvPr/>
        </p:nvSpPr>
        <p:spPr>
          <a:xfrm>
            <a:off x="9890000" y="1900000"/>
            <a:ext cx="166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600" b="1">
                <a:solidFill>
                  <a:srgbClr val="FFFFFF"/>
                </a:solidFill>
                <a:latin typeface="Calibri"/>
              </a:rPr>
              <a:t>Naasten</a:t>
            </a:r>
            <a:endParaRPr lang="nl-NL" sz="1600"/>
          </a:p>
        </p:txBody>
      </p:sp>
      <p:sp>
        <p:nvSpPr>
          <p:cNvPr id="39" name="Tekst 39"/>
          <p:cNvSpPr txBox="1"/>
          <p:nvPr/>
        </p:nvSpPr>
        <p:spPr>
          <a:xfrm>
            <a:off x="9890000" y="2280000"/>
            <a:ext cx="1660000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100" b="0">
                <a:solidFill>
                  <a:srgbClr val="FFFFFF"/>
                </a:solidFill>
                <a:latin typeface="Calibri"/>
              </a:rPr>
              <a:t>Waar mogelijk actief samenwerken</a:t>
            </a:r>
            <a:endParaRPr lang="nl-NL" sz="1100"/>
          </a:p>
        </p:txBody>
      </p:sp>
      <p:sp>
        <p:nvSpPr>
          <p:cNvPr id="70" name="Tekst 70"/>
          <p:cNvSpPr txBox="1"/>
          <p:nvPr/>
        </p:nvSpPr>
        <p:spPr>
          <a:xfrm>
            <a:off x="850000" y="3270000"/>
            <a:ext cx="105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700" b="1">
                <a:solidFill>
                  <a:srgbClr val="17324D"/>
                </a:solidFill>
                <a:latin typeface="Calibri"/>
              </a:rPr>
              <a:t>Randvoorwaarden voor structurele inbedding</a:t>
            </a:r>
            <a:endParaRPr lang="nl-NL" sz="1700"/>
          </a:p>
        </p:txBody>
      </p:sp>
      <p:sp>
        <p:nvSpPr>
          <p:cNvPr id="80" name="Vorm 80"/>
          <p:cNvSpPr/>
          <p:nvPr/>
        </p:nvSpPr>
        <p:spPr>
          <a:xfrm>
            <a:off x="650000" y="3730000"/>
            <a:ext cx="3420000" cy="760000"/>
          </a:xfrm>
          <a:prstGeom prst="roundRect">
            <a:avLst/>
          </a:prstGeom>
          <a:solidFill>
            <a:srgbClr val="F3F9FC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81" name="Vorm 81"/>
          <p:cNvSpPr/>
          <p:nvPr/>
        </p:nvSpPr>
        <p:spPr>
          <a:xfrm>
            <a:off x="650000" y="3730000"/>
            <a:ext cx="120000" cy="760000"/>
          </a:xfrm>
          <a:prstGeom prst="rect">
            <a:avLst/>
          </a:prstGeom>
          <a:solidFill>
            <a:srgbClr val="2DA8DD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82" name="Tekst 82"/>
          <p:cNvSpPr txBox="1"/>
          <p:nvPr/>
        </p:nvSpPr>
        <p:spPr>
          <a:xfrm>
            <a:off x="900000" y="3840000"/>
            <a:ext cx="2920000" cy="2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400" b="1">
                <a:solidFill>
                  <a:srgbClr val="17324D"/>
                </a:solidFill>
                <a:latin typeface="Calibri"/>
              </a:rPr>
              <a:t>EPD</a:t>
            </a:r>
            <a:endParaRPr lang="nl-NL" sz="1400"/>
          </a:p>
        </p:txBody>
      </p:sp>
      <p:sp>
        <p:nvSpPr>
          <p:cNvPr id="83" name="Tekst 83"/>
          <p:cNvSpPr txBox="1"/>
          <p:nvPr/>
        </p:nvSpPr>
        <p:spPr>
          <a:xfrm>
            <a:off x="900000" y="4120000"/>
            <a:ext cx="292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100" b="0">
                <a:solidFill>
                  <a:srgbClr val="5E7280"/>
                </a:solidFill>
                <a:latin typeface="Calibri"/>
              </a:rPr>
              <a:t>Goede verslaglegging</a:t>
            </a:r>
            <a:endParaRPr lang="nl-NL" sz="1100"/>
          </a:p>
        </p:txBody>
      </p:sp>
      <p:sp>
        <p:nvSpPr>
          <p:cNvPr id="6" name="Vorm 83"/>
          <p:cNvSpPr/>
          <p:nvPr/>
        </p:nvSpPr>
        <p:spPr>
          <a:xfrm>
            <a:off x="4360000" y="3730000"/>
            <a:ext cx="3420000" cy="760000"/>
          </a:xfrm>
          <a:prstGeom prst="roundRect">
            <a:avLst/>
          </a:prstGeom>
          <a:solidFill>
            <a:srgbClr val="F3F9FC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84" name="Vorm 84"/>
          <p:cNvSpPr/>
          <p:nvPr/>
        </p:nvSpPr>
        <p:spPr>
          <a:xfrm>
            <a:off x="4360000" y="3730000"/>
            <a:ext cx="120000" cy="760000"/>
          </a:xfrm>
          <a:prstGeom prst="rect">
            <a:avLst/>
          </a:prstGeom>
          <a:solidFill>
            <a:srgbClr val="00A6A6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85" name="Tekst 85"/>
          <p:cNvSpPr txBox="1"/>
          <p:nvPr/>
        </p:nvSpPr>
        <p:spPr>
          <a:xfrm>
            <a:off x="4610000" y="3840000"/>
            <a:ext cx="2920000" cy="2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400" b="1">
                <a:solidFill>
                  <a:srgbClr val="17324D"/>
                </a:solidFill>
                <a:latin typeface="Calibri"/>
              </a:rPr>
              <a:t>Ervaringsdeskundigheid</a:t>
            </a:r>
            <a:endParaRPr lang="nl-NL" sz="1400"/>
          </a:p>
        </p:txBody>
      </p:sp>
      <p:sp>
        <p:nvSpPr>
          <p:cNvPr id="86" name="Tekst 86"/>
          <p:cNvSpPr txBox="1"/>
          <p:nvPr/>
        </p:nvSpPr>
        <p:spPr>
          <a:xfrm>
            <a:off x="4610000" y="4120000"/>
            <a:ext cx="292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100" b="0">
                <a:solidFill>
                  <a:srgbClr val="5E7280"/>
                </a:solidFill>
                <a:latin typeface="Calibri"/>
              </a:rPr>
              <a:t>Ervaringskennis benutten</a:t>
            </a:r>
            <a:endParaRPr lang="nl-NL" sz="1100"/>
          </a:p>
        </p:txBody>
      </p:sp>
      <p:sp>
        <p:nvSpPr>
          <p:cNvPr id="7" name="Vorm 86"/>
          <p:cNvSpPr/>
          <p:nvPr/>
        </p:nvSpPr>
        <p:spPr>
          <a:xfrm>
            <a:off x="8070000" y="3730000"/>
            <a:ext cx="3420000" cy="760000"/>
          </a:xfrm>
          <a:prstGeom prst="roundRect">
            <a:avLst/>
          </a:prstGeom>
          <a:solidFill>
            <a:srgbClr val="F3F9FC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87" name="Vorm 87"/>
          <p:cNvSpPr/>
          <p:nvPr/>
        </p:nvSpPr>
        <p:spPr>
          <a:xfrm>
            <a:off x="8070000" y="3730000"/>
            <a:ext cx="120000" cy="760000"/>
          </a:xfrm>
          <a:prstGeom prst="rect">
            <a:avLst/>
          </a:prstGeom>
          <a:solidFill>
            <a:srgbClr val="F08072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88" name="Tekst 88"/>
          <p:cNvSpPr txBox="1"/>
          <p:nvPr/>
        </p:nvSpPr>
        <p:spPr>
          <a:xfrm>
            <a:off x="8320000" y="3840000"/>
            <a:ext cx="2920000" cy="2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400" b="1">
                <a:solidFill>
                  <a:srgbClr val="17324D"/>
                </a:solidFill>
                <a:latin typeface="Calibri"/>
              </a:rPr>
              <a:t>Scholing</a:t>
            </a:r>
            <a:endParaRPr lang="nl-NL" sz="1400"/>
          </a:p>
        </p:txBody>
      </p:sp>
      <p:sp>
        <p:nvSpPr>
          <p:cNvPr id="89" name="Tekst 89"/>
          <p:cNvSpPr txBox="1"/>
          <p:nvPr/>
        </p:nvSpPr>
        <p:spPr>
          <a:xfrm>
            <a:off x="8320000" y="4120000"/>
            <a:ext cx="292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100" b="0">
                <a:solidFill>
                  <a:srgbClr val="5E7280"/>
                </a:solidFill>
                <a:latin typeface="Calibri"/>
              </a:rPr>
              <a:t>Basis en verdieping</a:t>
            </a:r>
            <a:endParaRPr lang="nl-NL" sz="1100"/>
          </a:p>
        </p:txBody>
      </p:sp>
      <p:sp>
        <p:nvSpPr>
          <p:cNvPr id="8" name="Vorm 89"/>
          <p:cNvSpPr/>
          <p:nvPr/>
        </p:nvSpPr>
        <p:spPr>
          <a:xfrm>
            <a:off x="650000" y="4700000"/>
            <a:ext cx="3420000" cy="760000"/>
          </a:xfrm>
          <a:prstGeom prst="roundRect">
            <a:avLst/>
          </a:prstGeom>
          <a:solidFill>
            <a:srgbClr val="F3F9FC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90" name="Vorm 90"/>
          <p:cNvSpPr/>
          <p:nvPr/>
        </p:nvSpPr>
        <p:spPr>
          <a:xfrm>
            <a:off x="650000" y="4700000"/>
            <a:ext cx="120000" cy="760000"/>
          </a:xfrm>
          <a:prstGeom prst="rect">
            <a:avLst/>
          </a:prstGeom>
          <a:solidFill>
            <a:srgbClr val="69B9A8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91" name="Tekst 91"/>
          <p:cNvSpPr txBox="1"/>
          <p:nvPr/>
        </p:nvSpPr>
        <p:spPr>
          <a:xfrm>
            <a:off x="900000" y="4810000"/>
            <a:ext cx="2920000" cy="2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400" b="1">
                <a:solidFill>
                  <a:srgbClr val="17324D"/>
                </a:solidFill>
                <a:latin typeface="Calibri"/>
              </a:rPr>
              <a:t>PDCA + data</a:t>
            </a:r>
            <a:endParaRPr lang="nl-NL" sz="1400"/>
          </a:p>
        </p:txBody>
      </p:sp>
      <p:sp>
        <p:nvSpPr>
          <p:cNvPr id="92" name="Tekst 92"/>
          <p:cNvSpPr txBox="1"/>
          <p:nvPr/>
        </p:nvSpPr>
        <p:spPr>
          <a:xfrm>
            <a:off x="900000" y="5090000"/>
            <a:ext cx="292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100" b="0">
                <a:solidFill>
                  <a:srgbClr val="5E7280"/>
                </a:solidFill>
                <a:latin typeface="Calibri"/>
              </a:rPr>
              <a:t>Meten, leren, bijsturen</a:t>
            </a:r>
            <a:endParaRPr lang="nl-NL" sz="1100"/>
          </a:p>
        </p:txBody>
      </p:sp>
      <p:sp>
        <p:nvSpPr>
          <p:cNvPr id="9" name="Vorm 92"/>
          <p:cNvSpPr/>
          <p:nvPr/>
        </p:nvSpPr>
        <p:spPr>
          <a:xfrm>
            <a:off x="4360000" y="4700000"/>
            <a:ext cx="3420000" cy="760000"/>
          </a:xfrm>
          <a:prstGeom prst="roundRect">
            <a:avLst/>
          </a:prstGeom>
          <a:solidFill>
            <a:srgbClr val="F3F9FC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93" name="Vorm 93"/>
          <p:cNvSpPr/>
          <p:nvPr/>
        </p:nvSpPr>
        <p:spPr>
          <a:xfrm>
            <a:off x="4360000" y="4700000"/>
            <a:ext cx="120000" cy="760000"/>
          </a:xfrm>
          <a:prstGeom prst="rect">
            <a:avLst/>
          </a:prstGeom>
          <a:solidFill>
            <a:srgbClr val="F4C35A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94" name="Tekst 94"/>
          <p:cNvSpPr txBox="1"/>
          <p:nvPr/>
        </p:nvSpPr>
        <p:spPr>
          <a:xfrm>
            <a:off x="4610000" y="4810000"/>
            <a:ext cx="2920000" cy="2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400" b="1">
                <a:solidFill>
                  <a:srgbClr val="17324D"/>
                </a:solidFill>
                <a:latin typeface="Calibri"/>
              </a:rPr>
              <a:t>Nazorg &amp; evaluatie</a:t>
            </a:r>
            <a:endParaRPr lang="nl-NL" sz="1400"/>
          </a:p>
        </p:txBody>
      </p:sp>
      <p:sp>
        <p:nvSpPr>
          <p:cNvPr id="95" name="Tekst 95"/>
          <p:cNvSpPr txBox="1"/>
          <p:nvPr/>
        </p:nvSpPr>
        <p:spPr>
          <a:xfrm>
            <a:off x="4610000" y="5090000"/>
            <a:ext cx="292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100" b="0">
                <a:solidFill>
                  <a:srgbClr val="5E7280"/>
                </a:solidFill>
                <a:latin typeface="Calibri"/>
              </a:rPr>
              <a:t>Leren na een suïcide</a:t>
            </a:r>
            <a:endParaRPr lang="nl-NL" sz="1100"/>
          </a:p>
        </p:txBody>
      </p:sp>
      <p:sp>
        <p:nvSpPr>
          <p:cNvPr id="11" name="Vorm 95"/>
          <p:cNvSpPr/>
          <p:nvPr/>
        </p:nvSpPr>
        <p:spPr>
          <a:xfrm>
            <a:off x="8070000" y="4700000"/>
            <a:ext cx="3420000" cy="760000"/>
          </a:xfrm>
          <a:prstGeom prst="roundRect">
            <a:avLst/>
          </a:prstGeom>
          <a:solidFill>
            <a:srgbClr val="F3F9FC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96" name="Vorm 96"/>
          <p:cNvSpPr/>
          <p:nvPr/>
        </p:nvSpPr>
        <p:spPr>
          <a:xfrm>
            <a:off x="8070000" y="4700000"/>
            <a:ext cx="120000" cy="760000"/>
          </a:xfrm>
          <a:prstGeom prst="rect">
            <a:avLst/>
          </a:prstGeom>
          <a:solidFill>
            <a:srgbClr val="2DA8DD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97" name="Tekst 97"/>
          <p:cNvSpPr txBox="1"/>
          <p:nvPr/>
        </p:nvSpPr>
        <p:spPr>
          <a:xfrm>
            <a:off x="8320000" y="4810000"/>
            <a:ext cx="2920000" cy="2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400" b="1">
                <a:solidFill>
                  <a:srgbClr val="17324D"/>
                </a:solidFill>
                <a:latin typeface="Calibri"/>
              </a:rPr>
              <a:t>Leiderschap</a:t>
            </a:r>
            <a:endParaRPr lang="nl-NL" sz="1400"/>
          </a:p>
        </p:txBody>
      </p:sp>
      <p:sp>
        <p:nvSpPr>
          <p:cNvPr id="98" name="Tekst 98"/>
          <p:cNvSpPr txBox="1"/>
          <p:nvPr/>
        </p:nvSpPr>
        <p:spPr>
          <a:xfrm>
            <a:off x="8320000" y="5090000"/>
            <a:ext cx="292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100" b="0">
                <a:solidFill>
                  <a:srgbClr val="5E7280"/>
                </a:solidFill>
                <a:latin typeface="Calibri"/>
              </a:rPr>
              <a:t>Betrokkenheid op alle lagen</a:t>
            </a:r>
            <a:endParaRPr lang="nl-NL" sz="1100"/>
          </a:p>
        </p:txBody>
      </p:sp>
      <p:sp>
        <p:nvSpPr>
          <p:cNvPr id="13" name="Tekst 8">
            <a:extLst>
              <a:ext uri="{FF2B5EF4-FFF2-40B4-BE49-F238E27FC236}">
                <a16:creationId xmlns:a16="http://schemas.microsoft.com/office/drawing/2014/main" id="{5CF9A6A2-7060-5499-109E-4D3E77E6AC5A}"/>
              </a:ext>
            </a:extLst>
          </p:cNvPr>
          <p:cNvSpPr txBox="1"/>
          <p:nvPr/>
        </p:nvSpPr>
        <p:spPr>
          <a:xfrm>
            <a:off x="650000" y="1145000"/>
            <a:ext cx="10800000" cy="5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600" b="0" dirty="0">
                <a:solidFill>
                  <a:srgbClr val="617887"/>
                </a:solidFill>
                <a:latin typeface="Aptos"/>
              </a:rPr>
              <a:t>Leden werken toe naar een complete cliëntreis volgens de Richtlijn Suïcidaliteit — ondersteund door stevige organisatorische randvoorwaarden.</a:t>
            </a:r>
            <a:endParaRPr lang="nl-NL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3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7000"/>
            <a:ext cx="12192000" cy="640137"/>
          </a:xfrm>
          <a:prstGeom prst="rect">
            <a:avLst/>
          </a:prstGeom>
        </p:spPr>
      </p:pic>
      <p:sp>
        <p:nvSpPr>
          <p:cNvPr id="4" name="Tekst 4"/>
          <p:cNvSpPr txBox="1"/>
          <p:nvPr/>
        </p:nvSpPr>
        <p:spPr>
          <a:xfrm>
            <a:off x="827500" y="852720"/>
            <a:ext cx="10515600" cy="6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700" b="0" dirty="0">
                <a:solidFill>
                  <a:srgbClr val="2DA8DD"/>
                </a:solidFill>
                <a:latin typeface="Berlin Sans FB"/>
              </a:rPr>
              <a:t>Focuspunten SUPRANET GGZ 2026–2030</a:t>
            </a:r>
            <a:endParaRPr lang="nl-NL" sz="2700" dirty="0"/>
          </a:p>
        </p:txBody>
      </p:sp>
      <p:sp>
        <p:nvSpPr>
          <p:cNvPr id="5" name="Tekst 5"/>
          <p:cNvSpPr txBox="1"/>
          <p:nvPr/>
        </p:nvSpPr>
        <p:spPr>
          <a:xfrm>
            <a:off x="11200000" y="6380000"/>
            <a:ext cx="500000" cy="1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r"/>
            <a:r>
              <a:rPr lang="nl-NL" sz="900" b="0">
                <a:solidFill>
                  <a:srgbClr val="5E7280"/>
                </a:solidFill>
                <a:latin typeface="Calibri"/>
              </a:rPr>
              <a:t>09</a:t>
            </a:r>
            <a:endParaRPr lang="nl-NL" sz="900"/>
          </a:p>
        </p:txBody>
      </p:sp>
      <p:sp>
        <p:nvSpPr>
          <p:cNvPr id="20" name="Vorm 20"/>
          <p:cNvSpPr/>
          <p:nvPr/>
        </p:nvSpPr>
        <p:spPr>
          <a:xfrm>
            <a:off x="760000" y="1900000"/>
            <a:ext cx="5150000" cy="110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21" name="Vorm 21"/>
          <p:cNvSpPr/>
          <p:nvPr/>
        </p:nvSpPr>
        <p:spPr>
          <a:xfrm>
            <a:off x="760000" y="1900000"/>
            <a:ext cx="135000" cy="1100000"/>
          </a:xfrm>
          <a:prstGeom prst="rect">
            <a:avLst/>
          </a:prstGeom>
          <a:solidFill>
            <a:srgbClr val="2DA8DD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2" name="Tekst 22"/>
          <p:cNvSpPr txBox="1"/>
          <p:nvPr/>
        </p:nvSpPr>
        <p:spPr>
          <a:xfrm>
            <a:off x="1040000" y="2040000"/>
            <a:ext cx="185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500" b="1">
                <a:solidFill>
                  <a:srgbClr val="17324D"/>
                </a:solidFill>
                <a:latin typeface="Calibri"/>
              </a:rPr>
              <a:t>Toolkit Suïcidepreventie</a:t>
            </a:r>
            <a:endParaRPr lang="nl-NL" sz="1500"/>
          </a:p>
        </p:txBody>
      </p:sp>
      <p:sp>
        <p:nvSpPr>
          <p:cNvPr id="23" name="Tekst 23"/>
          <p:cNvSpPr txBox="1"/>
          <p:nvPr/>
        </p:nvSpPr>
        <p:spPr>
          <a:xfrm>
            <a:off x="2980000" y="2030000"/>
            <a:ext cx="2670000" cy="7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300" b="0">
                <a:solidFill>
                  <a:srgbClr val="1D2E3B"/>
                </a:solidFill>
                <a:latin typeface="Calibri"/>
              </a:rPr>
              <a:t>Verder integreren in werkprocessen en EPD.</a:t>
            </a:r>
            <a:endParaRPr lang="nl-NL" sz="1300"/>
          </a:p>
        </p:txBody>
      </p:sp>
      <p:sp>
        <p:nvSpPr>
          <p:cNvPr id="24" name="Vorm 24"/>
          <p:cNvSpPr/>
          <p:nvPr/>
        </p:nvSpPr>
        <p:spPr>
          <a:xfrm>
            <a:off x="6230000" y="1900000"/>
            <a:ext cx="5150000" cy="110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25" name="Vorm 25"/>
          <p:cNvSpPr/>
          <p:nvPr/>
        </p:nvSpPr>
        <p:spPr>
          <a:xfrm>
            <a:off x="6230000" y="1900000"/>
            <a:ext cx="135000" cy="1100000"/>
          </a:xfrm>
          <a:prstGeom prst="rect">
            <a:avLst/>
          </a:prstGeom>
          <a:solidFill>
            <a:srgbClr val="00A6A6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6" name="Tekst 26"/>
          <p:cNvSpPr txBox="1"/>
          <p:nvPr/>
        </p:nvSpPr>
        <p:spPr>
          <a:xfrm>
            <a:off x="6510000" y="2040000"/>
            <a:ext cx="185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500" b="1">
                <a:solidFill>
                  <a:srgbClr val="17324D"/>
                </a:solidFill>
                <a:latin typeface="Calibri"/>
              </a:rPr>
              <a:t>Harmony</a:t>
            </a:r>
            <a:endParaRPr lang="nl-NL" sz="1500"/>
          </a:p>
        </p:txBody>
      </p:sp>
      <p:sp>
        <p:nvSpPr>
          <p:cNvPr id="27" name="Tekst 27"/>
          <p:cNvSpPr txBox="1"/>
          <p:nvPr/>
        </p:nvSpPr>
        <p:spPr>
          <a:xfrm>
            <a:off x="8450000" y="2030000"/>
            <a:ext cx="2670000" cy="7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300" b="0" dirty="0">
                <a:solidFill>
                  <a:srgbClr val="1D2E3B"/>
                </a:solidFill>
                <a:latin typeface="Calibri"/>
              </a:rPr>
              <a:t>Nazorg en systematisch nabespreken na een suïcide.</a:t>
            </a:r>
            <a:endParaRPr lang="nl-NL" sz="1300" dirty="0"/>
          </a:p>
        </p:txBody>
      </p:sp>
      <p:sp>
        <p:nvSpPr>
          <p:cNvPr id="28" name="Vorm 28"/>
          <p:cNvSpPr/>
          <p:nvPr/>
        </p:nvSpPr>
        <p:spPr>
          <a:xfrm>
            <a:off x="760000" y="3170000"/>
            <a:ext cx="5150000" cy="110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29" name="Vorm 29"/>
          <p:cNvSpPr/>
          <p:nvPr/>
        </p:nvSpPr>
        <p:spPr>
          <a:xfrm>
            <a:off x="760000" y="3170000"/>
            <a:ext cx="135000" cy="1100000"/>
          </a:xfrm>
          <a:prstGeom prst="rect">
            <a:avLst/>
          </a:prstGeom>
          <a:solidFill>
            <a:srgbClr val="F08072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0" name="Tekst 30"/>
          <p:cNvSpPr txBox="1"/>
          <p:nvPr/>
        </p:nvSpPr>
        <p:spPr>
          <a:xfrm>
            <a:off x="1040000" y="3310000"/>
            <a:ext cx="185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500" b="1">
                <a:solidFill>
                  <a:srgbClr val="17324D"/>
                </a:solidFill>
                <a:latin typeface="Calibri"/>
              </a:rPr>
              <a:t>Scholing</a:t>
            </a:r>
            <a:endParaRPr lang="nl-NL" sz="1500"/>
          </a:p>
        </p:txBody>
      </p:sp>
      <p:sp>
        <p:nvSpPr>
          <p:cNvPr id="31" name="Tekst 31"/>
          <p:cNvSpPr txBox="1"/>
          <p:nvPr/>
        </p:nvSpPr>
        <p:spPr>
          <a:xfrm>
            <a:off x="2980000" y="3300000"/>
            <a:ext cx="2670000" cy="7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300" b="0" dirty="0">
                <a:solidFill>
                  <a:srgbClr val="1D2E3B"/>
                </a:solidFill>
                <a:latin typeface="Calibri"/>
              </a:rPr>
              <a:t>Duurzame trainingsstructuur, onder meer rond CAMS en CGT-SP.</a:t>
            </a:r>
            <a:endParaRPr lang="nl-NL" sz="1300" dirty="0"/>
          </a:p>
        </p:txBody>
      </p:sp>
      <p:sp>
        <p:nvSpPr>
          <p:cNvPr id="32" name="Vorm 32"/>
          <p:cNvSpPr/>
          <p:nvPr/>
        </p:nvSpPr>
        <p:spPr>
          <a:xfrm>
            <a:off x="6230000" y="3170000"/>
            <a:ext cx="5150000" cy="110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33" name="Vorm 33"/>
          <p:cNvSpPr/>
          <p:nvPr/>
        </p:nvSpPr>
        <p:spPr>
          <a:xfrm>
            <a:off x="6230000" y="3170000"/>
            <a:ext cx="135000" cy="1100000"/>
          </a:xfrm>
          <a:prstGeom prst="rect">
            <a:avLst/>
          </a:prstGeom>
          <a:solidFill>
            <a:srgbClr val="69B9A8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4" name="Tekst 34"/>
          <p:cNvSpPr txBox="1"/>
          <p:nvPr/>
        </p:nvSpPr>
        <p:spPr>
          <a:xfrm>
            <a:off x="6510000" y="3310000"/>
            <a:ext cx="185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500" b="1" dirty="0">
                <a:solidFill>
                  <a:srgbClr val="17324D"/>
                </a:solidFill>
                <a:latin typeface="Calibri"/>
              </a:rPr>
              <a:t>SAS-aanpak</a:t>
            </a:r>
            <a:endParaRPr lang="nl-NL" sz="1500" dirty="0"/>
          </a:p>
        </p:txBody>
      </p:sp>
      <p:sp>
        <p:nvSpPr>
          <p:cNvPr id="35" name="Tekst 35"/>
          <p:cNvSpPr txBox="1"/>
          <p:nvPr/>
        </p:nvSpPr>
        <p:spPr>
          <a:xfrm>
            <a:off x="8450000" y="3300000"/>
            <a:ext cx="2670000" cy="7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300" b="0" dirty="0">
                <a:solidFill>
                  <a:srgbClr val="1D2E3B"/>
                </a:solidFill>
                <a:latin typeface="Calibri"/>
              </a:rPr>
              <a:t>Bijeenkomen, ondersteunen, plannen en monitoren.</a:t>
            </a:r>
            <a:endParaRPr lang="nl-NL" sz="1300" dirty="0"/>
          </a:p>
        </p:txBody>
      </p:sp>
      <p:sp>
        <p:nvSpPr>
          <p:cNvPr id="36" name="Vorm 36"/>
          <p:cNvSpPr/>
          <p:nvPr/>
        </p:nvSpPr>
        <p:spPr>
          <a:xfrm>
            <a:off x="760000" y="4440000"/>
            <a:ext cx="5150000" cy="110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37" name="Vorm 37"/>
          <p:cNvSpPr/>
          <p:nvPr/>
        </p:nvSpPr>
        <p:spPr>
          <a:xfrm>
            <a:off x="760000" y="4440000"/>
            <a:ext cx="135000" cy="1100000"/>
          </a:xfrm>
          <a:prstGeom prst="rect">
            <a:avLst/>
          </a:prstGeom>
          <a:solidFill>
            <a:srgbClr val="F4C35A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8" name="Tekst 38"/>
          <p:cNvSpPr txBox="1"/>
          <p:nvPr/>
        </p:nvSpPr>
        <p:spPr>
          <a:xfrm>
            <a:off x="1040000" y="4580000"/>
            <a:ext cx="185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500" b="1">
                <a:solidFill>
                  <a:srgbClr val="17324D"/>
                </a:solidFill>
                <a:latin typeface="Calibri"/>
              </a:rPr>
              <a:t>Persisterende suïcidaliteit</a:t>
            </a:r>
            <a:endParaRPr lang="nl-NL" sz="1500"/>
          </a:p>
        </p:txBody>
      </p:sp>
      <p:sp>
        <p:nvSpPr>
          <p:cNvPr id="39" name="Tekst 39"/>
          <p:cNvSpPr txBox="1"/>
          <p:nvPr/>
        </p:nvSpPr>
        <p:spPr>
          <a:xfrm>
            <a:off x="2980000" y="4570000"/>
            <a:ext cx="2670000" cy="7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r>
              <a:rPr lang="nl-NL" sz="1300" b="0" dirty="0">
                <a:solidFill>
                  <a:srgbClr val="1D2E3B"/>
                </a:solidFill>
                <a:latin typeface="Calibri"/>
              </a:rPr>
              <a:t>Autonomie-bevorderend beleid </a:t>
            </a:r>
            <a:r>
              <a:rPr lang="nl-NL" sz="1300" dirty="0">
                <a:solidFill>
                  <a:srgbClr val="1D2E3B"/>
                </a:solidFill>
                <a:latin typeface="Calibri"/>
              </a:rPr>
              <a:t>met </a:t>
            </a:r>
            <a:r>
              <a:rPr lang="nl-NL" sz="1300">
                <a:solidFill>
                  <a:srgbClr val="1D2E3B"/>
                </a:solidFill>
                <a:latin typeface="Calibri"/>
              </a:rPr>
              <a:t>betrekking tot suïcidaliteit verder</a:t>
            </a:r>
            <a:r>
              <a:rPr lang="nl-NL" sz="1300" b="0">
                <a:solidFill>
                  <a:srgbClr val="1D2E3B"/>
                </a:solidFill>
                <a:latin typeface="Calibri"/>
              </a:rPr>
              <a:t> </a:t>
            </a:r>
            <a:r>
              <a:rPr lang="nl-NL" sz="1300" b="0" dirty="0">
                <a:solidFill>
                  <a:srgbClr val="1D2E3B"/>
                </a:solidFill>
                <a:latin typeface="Calibri"/>
              </a:rPr>
              <a:t>verkennen.</a:t>
            </a:r>
            <a:endParaRPr lang="nl-NL" sz="1300" dirty="0"/>
          </a:p>
        </p:txBody>
      </p:sp>
      <p:sp>
        <p:nvSpPr>
          <p:cNvPr id="40" name="Vorm 40"/>
          <p:cNvSpPr/>
          <p:nvPr/>
        </p:nvSpPr>
        <p:spPr>
          <a:xfrm>
            <a:off x="6230000" y="4440000"/>
            <a:ext cx="5150000" cy="110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41" name="Vorm 41"/>
          <p:cNvSpPr/>
          <p:nvPr/>
        </p:nvSpPr>
        <p:spPr>
          <a:xfrm>
            <a:off x="6230000" y="4440000"/>
            <a:ext cx="135000" cy="1100000"/>
          </a:xfrm>
          <a:prstGeom prst="rect">
            <a:avLst/>
          </a:prstGeom>
          <a:solidFill>
            <a:srgbClr val="2DA8DD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2" name="Tekst 42"/>
          <p:cNvSpPr txBox="1"/>
          <p:nvPr/>
        </p:nvSpPr>
        <p:spPr>
          <a:xfrm>
            <a:off x="6510000" y="4580000"/>
            <a:ext cx="185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500" b="1" dirty="0">
                <a:solidFill>
                  <a:srgbClr val="17324D"/>
                </a:solidFill>
                <a:latin typeface="Calibri"/>
              </a:rPr>
              <a:t>Meten om te verbeteren</a:t>
            </a:r>
            <a:endParaRPr lang="nl-NL" sz="1500" dirty="0"/>
          </a:p>
        </p:txBody>
      </p:sp>
      <p:sp>
        <p:nvSpPr>
          <p:cNvPr id="43" name="Tekst 43"/>
          <p:cNvSpPr txBox="1"/>
          <p:nvPr/>
        </p:nvSpPr>
        <p:spPr>
          <a:xfrm>
            <a:off x="8450000" y="4502267"/>
            <a:ext cx="2670000" cy="7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r>
              <a:rPr lang="nl-NL" sz="1300" dirty="0">
                <a:solidFill>
                  <a:srgbClr val="5E7280"/>
                </a:solidFill>
              </a:rPr>
              <a:t>Zinvolle informatie voedt de lokale PDCA-cyclus en maakt gezamenlijk leren mogelijk: EPD-data, vragenlijst ervaren bekwaamheid, metingen passend bij jaarplan </a:t>
            </a:r>
            <a:endParaRPr lang="nl-NL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3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7000"/>
            <a:ext cx="12192000" cy="640137"/>
          </a:xfrm>
          <a:prstGeom prst="rect">
            <a:avLst/>
          </a:prstGeom>
        </p:spPr>
      </p:pic>
      <p:sp>
        <p:nvSpPr>
          <p:cNvPr id="4" name="Tekst 4"/>
          <p:cNvSpPr txBox="1"/>
          <p:nvPr/>
        </p:nvSpPr>
        <p:spPr>
          <a:xfrm>
            <a:off x="838200" y="586568"/>
            <a:ext cx="10515600" cy="6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700" b="0" dirty="0">
                <a:solidFill>
                  <a:srgbClr val="2DA8DD"/>
                </a:solidFill>
                <a:latin typeface="Berlin Sans FB"/>
              </a:rPr>
              <a:t>Organogram</a:t>
            </a:r>
            <a:endParaRPr lang="nl-NL" sz="2700" dirty="0"/>
          </a:p>
        </p:txBody>
      </p:sp>
      <p:sp>
        <p:nvSpPr>
          <p:cNvPr id="5" name="Tekst 5"/>
          <p:cNvSpPr txBox="1"/>
          <p:nvPr/>
        </p:nvSpPr>
        <p:spPr>
          <a:xfrm>
            <a:off x="11200000" y="6380000"/>
            <a:ext cx="500000" cy="1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r"/>
            <a:r>
              <a:rPr lang="nl-NL" sz="900" b="0">
                <a:solidFill>
                  <a:srgbClr val="5E7280"/>
                </a:solidFill>
                <a:latin typeface="Calibri"/>
              </a:rPr>
              <a:t>03</a:t>
            </a:r>
            <a:endParaRPr lang="nl-NL" sz="900"/>
          </a:p>
        </p:txBody>
      </p:sp>
      <p:sp>
        <p:nvSpPr>
          <p:cNvPr id="20" name="Vorm 20"/>
          <p:cNvSpPr/>
          <p:nvPr/>
        </p:nvSpPr>
        <p:spPr>
          <a:xfrm>
            <a:off x="1550000" y="2030000"/>
            <a:ext cx="9100000" cy="90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21" name="Vorm 21"/>
          <p:cNvSpPr/>
          <p:nvPr/>
        </p:nvSpPr>
        <p:spPr>
          <a:xfrm>
            <a:off x="1550000" y="2030000"/>
            <a:ext cx="1050000" cy="900000"/>
          </a:xfrm>
          <a:prstGeom prst="roundRect">
            <a:avLst/>
          </a:prstGeom>
          <a:solidFill>
            <a:srgbClr val="2DA8DD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2" name="Tekst 22"/>
          <p:cNvSpPr txBox="1"/>
          <p:nvPr/>
        </p:nvSpPr>
        <p:spPr>
          <a:xfrm>
            <a:off x="1750000" y="2290000"/>
            <a:ext cx="650000" cy="2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2100" b="1">
                <a:solidFill>
                  <a:srgbClr val="FFFFFF"/>
                </a:solidFill>
                <a:latin typeface="Calibri"/>
              </a:rPr>
              <a:t>1</a:t>
            </a:r>
            <a:endParaRPr lang="nl-NL" sz="2100"/>
          </a:p>
        </p:txBody>
      </p:sp>
      <p:sp>
        <p:nvSpPr>
          <p:cNvPr id="23" name="Tekst 23"/>
          <p:cNvSpPr txBox="1"/>
          <p:nvPr/>
        </p:nvSpPr>
        <p:spPr>
          <a:xfrm>
            <a:off x="2900000" y="2125200"/>
            <a:ext cx="30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700" b="1" dirty="0">
                <a:solidFill>
                  <a:srgbClr val="17324D"/>
                </a:solidFill>
                <a:latin typeface="Calibri"/>
              </a:rPr>
              <a:t>Strategisch niveau</a:t>
            </a:r>
            <a:endParaRPr lang="nl-NL" sz="1700" dirty="0"/>
          </a:p>
        </p:txBody>
      </p:sp>
      <p:sp>
        <p:nvSpPr>
          <p:cNvPr id="24" name="Tekst 24"/>
          <p:cNvSpPr txBox="1"/>
          <p:nvPr/>
        </p:nvSpPr>
        <p:spPr>
          <a:xfrm>
            <a:off x="6000000" y="2180000"/>
            <a:ext cx="4150000" cy="5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r>
              <a:rPr lang="nl-NL" sz="1400" b="0">
                <a:solidFill>
                  <a:srgbClr val="1D2E3B"/>
                </a:solidFill>
                <a:latin typeface="Calibri"/>
              </a:rPr>
              <a:t>Lange termijn, visie &amp; partnerschappen</a:t>
            </a:r>
            <a:br>
              <a:rPr lang="nl-NL" sz="1400" dirty="0">
                <a:solidFill>
                  <a:srgbClr val="1D2E3B"/>
                </a:solidFill>
                <a:latin typeface="Calibri"/>
              </a:rPr>
            </a:br>
            <a:r>
              <a:rPr lang="nl-NL" sz="1400">
                <a:solidFill>
                  <a:srgbClr val="1D2E3B"/>
                </a:solidFill>
                <a:latin typeface="Calibri"/>
                <a:ea typeface="Calibri"/>
                <a:cs typeface="Calibri"/>
              </a:rPr>
              <a:t>3x per jaar vergaderen</a:t>
            </a:r>
            <a:endParaRPr lang="nl-NL" sz="1400" b="0" dirty="0">
              <a:solidFill>
                <a:srgbClr val="1D2E3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Vorm 24"/>
          <p:cNvSpPr/>
          <p:nvPr/>
        </p:nvSpPr>
        <p:spPr>
          <a:xfrm>
            <a:off x="1550000" y="3190000"/>
            <a:ext cx="9100000" cy="90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25" name="Vorm 25"/>
          <p:cNvSpPr/>
          <p:nvPr/>
        </p:nvSpPr>
        <p:spPr>
          <a:xfrm>
            <a:off x="1550000" y="3190000"/>
            <a:ext cx="1050000" cy="900000"/>
          </a:xfrm>
          <a:prstGeom prst="roundRect">
            <a:avLst/>
          </a:prstGeom>
          <a:solidFill>
            <a:srgbClr val="00A6A6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6" name="Tekst 26"/>
          <p:cNvSpPr txBox="1"/>
          <p:nvPr/>
        </p:nvSpPr>
        <p:spPr>
          <a:xfrm>
            <a:off x="1750000" y="3450000"/>
            <a:ext cx="650000" cy="2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2100" b="1">
                <a:solidFill>
                  <a:srgbClr val="FFFFFF"/>
                </a:solidFill>
                <a:latin typeface="Calibri"/>
              </a:rPr>
              <a:t>2</a:t>
            </a:r>
            <a:endParaRPr lang="nl-NL" sz="2100"/>
          </a:p>
        </p:txBody>
      </p:sp>
      <p:sp>
        <p:nvSpPr>
          <p:cNvPr id="27" name="Tekst 27"/>
          <p:cNvSpPr txBox="1"/>
          <p:nvPr/>
        </p:nvSpPr>
        <p:spPr>
          <a:xfrm>
            <a:off x="2894173" y="3263500"/>
            <a:ext cx="30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700" b="1" dirty="0">
                <a:solidFill>
                  <a:srgbClr val="17324D"/>
                </a:solidFill>
                <a:latin typeface="Calibri"/>
              </a:rPr>
              <a:t>Tactisch niveau</a:t>
            </a:r>
            <a:endParaRPr lang="nl-NL" sz="1700" dirty="0"/>
          </a:p>
        </p:txBody>
      </p:sp>
      <p:sp>
        <p:nvSpPr>
          <p:cNvPr id="28" name="Tekst 28"/>
          <p:cNvSpPr txBox="1"/>
          <p:nvPr/>
        </p:nvSpPr>
        <p:spPr>
          <a:xfrm>
            <a:off x="5999999" y="3340000"/>
            <a:ext cx="4544175" cy="5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400" b="0" dirty="0">
                <a:solidFill>
                  <a:srgbClr val="1D2E3B"/>
                </a:solidFill>
                <a:latin typeface="Calibri"/>
              </a:rPr>
              <a:t>Middellange termijn, implementatie &amp; organisatieontwikkeling</a:t>
            </a:r>
          </a:p>
          <a:p>
            <a:r>
              <a:rPr lang="nl-NL" sz="1400">
                <a:solidFill>
                  <a:srgbClr val="1D2E3B"/>
                </a:solidFill>
                <a:ea typeface="Calibri"/>
                <a:cs typeface="Calibri"/>
              </a:rPr>
              <a:t>3x per jaar vergaderen</a:t>
            </a:r>
            <a:endParaRPr lang="nl-NL" sz="1400" dirty="0">
              <a:solidFill>
                <a:srgbClr val="1D2E3B"/>
              </a:solidFill>
              <a:ea typeface="Calibri"/>
              <a:cs typeface="Calibri"/>
            </a:endParaRPr>
          </a:p>
        </p:txBody>
      </p:sp>
      <p:sp>
        <p:nvSpPr>
          <p:cNvPr id="7" name="Vorm 28"/>
          <p:cNvSpPr/>
          <p:nvPr/>
        </p:nvSpPr>
        <p:spPr>
          <a:xfrm>
            <a:off x="1550000" y="4350000"/>
            <a:ext cx="9100000" cy="90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29" name="Vorm 29"/>
          <p:cNvSpPr/>
          <p:nvPr/>
        </p:nvSpPr>
        <p:spPr>
          <a:xfrm>
            <a:off x="1550000" y="4350000"/>
            <a:ext cx="1050000" cy="900000"/>
          </a:xfrm>
          <a:prstGeom prst="roundRect">
            <a:avLst/>
          </a:prstGeom>
          <a:solidFill>
            <a:srgbClr val="F08072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0" name="Tekst 30"/>
          <p:cNvSpPr txBox="1"/>
          <p:nvPr/>
        </p:nvSpPr>
        <p:spPr>
          <a:xfrm>
            <a:off x="1750000" y="4610000"/>
            <a:ext cx="650000" cy="2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2100" b="1">
                <a:solidFill>
                  <a:srgbClr val="FFFFFF"/>
                </a:solidFill>
                <a:latin typeface="Calibri"/>
              </a:rPr>
              <a:t>3</a:t>
            </a:r>
            <a:endParaRPr lang="nl-NL" sz="2100"/>
          </a:p>
        </p:txBody>
      </p:sp>
      <p:sp>
        <p:nvSpPr>
          <p:cNvPr id="31" name="Tekst 31"/>
          <p:cNvSpPr txBox="1"/>
          <p:nvPr/>
        </p:nvSpPr>
        <p:spPr>
          <a:xfrm>
            <a:off x="2900000" y="4520000"/>
            <a:ext cx="30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700" b="1" dirty="0">
                <a:solidFill>
                  <a:srgbClr val="17324D"/>
                </a:solidFill>
                <a:latin typeface="Calibri"/>
              </a:rPr>
              <a:t>Operationeel niveau </a:t>
            </a:r>
            <a:endParaRPr lang="nl-NL" sz="1700" dirty="0"/>
          </a:p>
        </p:txBody>
      </p:sp>
      <p:sp>
        <p:nvSpPr>
          <p:cNvPr id="32" name="Tekst 32"/>
          <p:cNvSpPr txBox="1"/>
          <p:nvPr/>
        </p:nvSpPr>
        <p:spPr>
          <a:xfrm>
            <a:off x="6000000" y="4500000"/>
            <a:ext cx="4150000" cy="5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400" b="0" dirty="0">
                <a:solidFill>
                  <a:srgbClr val="1D2E3B"/>
                </a:solidFill>
                <a:latin typeface="Calibri"/>
              </a:rPr>
              <a:t>Korte termijn, uitvoering &amp; werkpraktijk</a:t>
            </a:r>
          </a:p>
          <a:p>
            <a:r>
              <a:rPr lang="nl-NL" sz="1400">
                <a:solidFill>
                  <a:srgbClr val="1D2E3B"/>
                </a:solidFill>
                <a:ea typeface="Calibri"/>
                <a:cs typeface="Calibri"/>
              </a:rPr>
              <a:t>Wekelijks contact / op basis van behoefte</a:t>
            </a:r>
            <a:endParaRPr lang="nl-NL" sz="1400" dirty="0">
              <a:solidFill>
                <a:srgbClr val="1D2E3B"/>
              </a:solidFill>
              <a:ea typeface="Calibri"/>
              <a:cs typeface="Calibri"/>
            </a:endParaRPr>
          </a:p>
        </p:txBody>
      </p:sp>
      <p:sp>
        <p:nvSpPr>
          <p:cNvPr id="9" name="Tekst 24">
            <a:extLst>
              <a:ext uri="{FF2B5EF4-FFF2-40B4-BE49-F238E27FC236}">
                <a16:creationId xmlns:a16="http://schemas.microsoft.com/office/drawing/2014/main" id="{63DFB049-BF63-1486-FCEF-1C16082CD7EE}"/>
              </a:ext>
            </a:extLst>
          </p:cNvPr>
          <p:cNvSpPr txBox="1"/>
          <p:nvPr/>
        </p:nvSpPr>
        <p:spPr>
          <a:xfrm>
            <a:off x="2900000" y="2390000"/>
            <a:ext cx="4150000" cy="5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400" b="0" dirty="0">
                <a:solidFill>
                  <a:srgbClr val="1D2E3B"/>
                </a:solidFill>
                <a:latin typeface="Calibri"/>
              </a:rPr>
              <a:t>Bestuur SUPRANET GGZ</a:t>
            </a:r>
          </a:p>
          <a:p>
            <a:pPr algn="l"/>
            <a:r>
              <a:rPr lang="nl-NL" sz="1400" dirty="0">
                <a:solidFill>
                  <a:srgbClr val="1D2E3B"/>
                </a:solidFill>
                <a:latin typeface="Calibri"/>
              </a:rPr>
              <a:t>B</a:t>
            </a:r>
            <a:r>
              <a:rPr lang="nl-NL" sz="1400" b="0" dirty="0">
                <a:solidFill>
                  <a:srgbClr val="1D2E3B"/>
                </a:solidFill>
                <a:latin typeface="Calibri"/>
              </a:rPr>
              <a:t>estuurders deelnemende instellingen</a:t>
            </a:r>
          </a:p>
        </p:txBody>
      </p:sp>
      <p:sp>
        <p:nvSpPr>
          <p:cNvPr id="12" name="Tekst 24">
            <a:extLst>
              <a:ext uri="{FF2B5EF4-FFF2-40B4-BE49-F238E27FC236}">
                <a16:creationId xmlns:a16="http://schemas.microsoft.com/office/drawing/2014/main" id="{CAA93677-7E5F-5A3F-7894-4F4B033E6A6D}"/>
              </a:ext>
            </a:extLst>
          </p:cNvPr>
          <p:cNvSpPr txBox="1"/>
          <p:nvPr/>
        </p:nvSpPr>
        <p:spPr>
          <a:xfrm>
            <a:off x="2900000" y="3563500"/>
            <a:ext cx="4150000" cy="5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400" b="0" dirty="0">
                <a:solidFill>
                  <a:srgbClr val="1D2E3B"/>
                </a:solidFill>
                <a:latin typeface="Calibri"/>
              </a:rPr>
              <a:t>Kernteam SUPRANET GGZ</a:t>
            </a:r>
          </a:p>
          <a:p>
            <a:pPr algn="l"/>
            <a:r>
              <a:rPr lang="nl-NL" sz="1400" dirty="0">
                <a:solidFill>
                  <a:srgbClr val="1D2E3B"/>
                </a:solidFill>
                <a:latin typeface="Calibri"/>
              </a:rPr>
              <a:t>D</a:t>
            </a:r>
            <a:r>
              <a:rPr lang="nl-NL" sz="1400" b="0" dirty="0">
                <a:solidFill>
                  <a:srgbClr val="1D2E3B"/>
                </a:solidFill>
                <a:latin typeface="Calibri"/>
              </a:rPr>
              <a:t>irectieleden deelnemende instellingen</a:t>
            </a:r>
          </a:p>
        </p:txBody>
      </p:sp>
      <p:sp>
        <p:nvSpPr>
          <p:cNvPr id="14" name="Tekst 24">
            <a:extLst>
              <a:ext uri="{FF2B5EF4-FFF2-40B4-BE49-F238E27FC236}">
                <a16:creationId xmlns:a16="http://schemas.microsoft.com/office/drawing/2014/main" id="{FEB136CF-1130-FC6C-3924-75E52436ECFD}"/>
              </a:ext>
            </a:extLst>
          </p:cNvPr>
          <p:cNvSpPr txBox="1"/>
          <p:nvPr/>
        </p:nvSpPr>
        <p:spPr>
          <a:xfrm>
            <a:off x="2894173" y="4827000"/>
            <a:ext cx="4150000" cy="5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400" b="0" dirty="0">
                <a:solidFill>
                  <a:srgbClr val="1D2E3B"/>
                </a:solidFill>
                <a:latin typeface="Calibri"/>
              </a:rPr>
              <a:t>Kernteam SUPRANET GGZ</a:t>
            </a:r>
          </a:p>
          <a:p>
            <a:pPr algn="l"/>
            <a:r>
              <a:rPr lang="nl-NL" sz="1400" dirty="0">
                <a:solidFill>
                  <a:srgbClr val="1D2E3B"/>
                </a:solidFill>
                <a:latin typeface="Calibri"/>
              </a:rPr>
              <a:t>V</a:t>
            </a:r>
            <a:r>
              <a:rPr lang="nl-NL" sz="1400" b="0" dirty="0">
                <a:solidFill>
                  <a:srgbClr val="1D2E3B"/>
                </a:solidFill>
                <a:latin typeface="Calibri"/>
              </a:rPr>
              <a:t>aandeldragers deelnemende instellingen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3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7000"/>
            <a:ext cx="12192000" cy="640137"/>
          </a:xfrm>
          <a:prstGeom prst="rect">
            <a:avLst/>
          </a:prstGeom>
        </p:spPr>
      </p:pic>
      <p:sp>
        <p:nvSpPr>
          <p:cNvPr id="4" name="Tekst 4"/>
          <p:cNvSpPr txBox="1"/>
          <p:nvPr/>
        </p:nvSpPr>
        <p:spPr>
          <a:xfrm>
            <a:off x="832200" y="570000"/>
            <a:ext cx="10515600" cy="6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700" b="0" dirty="0">
                <a:solidFill>
                  <a:srgbClr val="2DA8DD"/>
                </a:solidFill>
                <a:latin typeface="Berlin Sans FB"/>
              </a:rPr>
              <a:t>Van losse initiatieven naar duurzaam resultaat</a:t>
            </a:r>
            <a:endParaRPr lang="nl-NL" sz="2700" dirty="0"/>
          </a:p>
        </p:txBody>
      </p:sp>
      <p:sp>
        <p:nvSpPr>
          <p:cNvPr id="5" name="Tekst 5"/>
          <p:cNvSpPr txBox="1"/>
          <p:nvPr/>
        </p:nvSpPr>
        <p:spPr>
          <a:xfrm>
            <a:off x="11200000" y="6380000"/>
            <a:ext cx="500000" cy="1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r"/>
            <a:r>
              <a:rPr lang="nl-NL" sz="900" b="0">
                <a:solidFill>
                  <a:srgbClr val="5E7280"/>
                </a:solidFill>
                <a:latin typeface="Calibri"/>
              </a:rPr>
              <a:t>10</a:t>
            </a:r>
            <a:endParaRPr lang="nl-NL" sz="900"/>
          </a:p>
        </p:txBody>
      </p:sp>
      <p:sp>
        <p:nvSpPr>
          <p:cNvPr id="10" name="Tekst 10"/>
          <p:cNvSpPr txBox="1"/>
          <p:nvPr/>
        </p:nvSpPr>
        <p:spPr>
          <a:xfrm>
            <a:off x="900000" y="1300134"/>
            <a:ext cx="10400000" cy="2498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600" b="0" dirty="0">
                <a:solidFill>
                  <a:srgbClr val="5E7280"/>
                </a:solidFill>
                <a:latin typeface="Calibri"/>
              </a:rPr>
              <a:t>Lidmaatschap helpt voorkomen dat suïcidepreventie afhankelijk blijft van losse projecten of individuele kartrekkers.</a:t>
            </a:r>
            <a:endParaRPr lang="nl-NL" sz="1600" dirty="0"/>
          </a:p>
        </p:txBody>
      </p:sp>
      <p:sp>
        <p:nvSpPr>
          <p:cNvPr id="23" name="Tekst 23"/>
          <p:cNvSpPr txBox="1"/>
          <p:nvPr/>
        </p:nvSpPr>
        <p:spPr>
          <a:xfrm>
            <a:off x="5540000" y="2820000"/>
            <a:ext cx="1100000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3400" b="1">
                <a:solidFill>
                  <a:srgbClr val="2DA8DD"/>
                </a:solidFill>
                <a:latin typeface="Calibri"/>
              </a:rPr>
              <a:t>→</a:t>
            </a:r>
            <a:endParaRPr lang="nl-NL" sz="3400"/>
          </a:p>
        </p:txBody>
      </p:sp>
      <p:sp>
        <p:nvSpPr>
          <p:cNvPr id="30" name="Vorm 30"/>
          <p:cNvSpPr/>
          <p:nvPr/>
        </p:nvSpPr>
        <p:spPr>
          <a:xfrm>
            <a:off x="1350000" y="4850000"/>
            <a:ext cx="9490000" cy="650000"/>
          </a:xfrm>
          <a:prstGeom prst="roundRect">
            <a:avLst/>
          </a:prstGeom>
          <a:solidFill>
            <a:srgbClr val="2DA8DD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1" name="Tekst 31"/>
          <p:cNvSpPr txBox="1"/>
          <p:nvPr/>
        </p:nvSpPr>
        <p:spPr>
          <a:xfrm>
            <a:off x="1600000" y="5030000"/>
            <a:ext cx="899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500" b="1">
                <a:solidFill>
                  <a:srgbClr val="FFFFFF"/>
                </a:solidFill>
                <a:latin typeface="Calibri"/>
              </a:rPr>
              <a:t>Meer weten of deelname verkennen?  info@supranetggz.nl  •  www.supranetggz.nl</a:t>
            </a:r>
            <a:endParaRPr lang="nl-NL" sz="1500"/>
          </a:p>
        </p:txBody>
      </p:sp>
      <p:sp>
        <p:nvSpPr>
          <p:cNvPr id="7" name="Vorm 20">
            <a:extLst>
              <a:ext uri="{FF2B5EF4-FFF2-40B4-BE49-F238E27FC236}">
                <a16:creationId xmlns:a16="http://schemas.microsoft.com/office/drawing/2014/main" id="{5E8E4E0A-0FFD-D382-0243-86E9ED11F3B1}"/>
              </a:ext>
            </a:extLst>
          </p:cNvPr>
          <p:cNvSpPr/>
          <p:nvPr/>
        </p:nvSpPr>
        <p:spPr>
          <a:xfrm>
            <a:off x="750000" y="1920000"/>
            <a:ext cx="4650000" cy="2600000"/>
          </a:xfrm>
          <a:prstGeom prst="roundRect">
            <a:avLst/>
          </a:prstGeom>
          <a:solidFill>
            <a:srgbClr val="FFF0EA"/>
          </a:solidFill>
          <a:ln w="15000">
            <a:solidFill>
              <a:srgbClr val="EE7B55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9" name="Tekst 21">
            <a:extLst>
              <a:ext uri="{FF2B5EF4-FFF2-40B4-BE49-F238E27FC236}">
                <a16:creationId xmlns:a16="http://schemas.microsoft.com/office/drawing/2014/main" id="{03715819-543D-6B8A-AC5F-C83B7425A634}"/>
              </a:ext>
            </a:extLst>
          </p:cNvPr>
          <p:cNvSpPr txBox="1"/>
          <p:nvPr/>
        </p:nvSpPr>
        <p:spPr>
          <a:xfrm>
            <a:off x="1000000" y="2190000"/>
            <a:ext cx="415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500" b="1">
                <a:solidFill>
                  <a:srgbClr val="EE7B55"/>
                </a:solidFill>
                <a:latin typeface="Aptos"/>
              </a:rPr>
              <a:t>ZONDER NETWERKAANPAK</a:t>
            </a:r>
            <a:endParaRPr lang="nl-NL" sz="1500"/>
          </a:p>
        </p:txBody>
      </p:sp>
      <p:sp>
        <p:nvSpPr>
          <p:cNvPr id="12" name="Tekst 22">
            <a:extLst>
              <a:ext uri="{FF2B5EF4-FFF2-40B4-BE49-F238E27FC236}">
                <a16:creationId xmlns:a16="http://schemas.microsoft.com/office/drawing/2014/main" id="{A84ED6B2-2842-8D94-661E-84D2BD9620CD}"/>
              </a:ext>
            </a:extLst>
          </p:cNvPr>
          <p:cNvSpPr txBox="1"/>
          <p:nvPr/>
        </p:nvSpPr>
        <p:spPr>
          <a:xfrm>
            <a:off x="1100000" y="2800000"/>
            <a:ext cx="3950000" cy="1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700" b="0">
                <a:solidFill>
                  <a:srgbClr val="233746"/>
                </a:solidFill>
                <a:latin typeface="Aptos"/>
              </a:rPr>
              <a:t>Initiatieven blijven versnipperd</a:t>
            </a:r>
            <a:endParaRPr lang="nl-NL" sz="1700"/>
          </a:p>
          <a:p>
            <a:pPr algn="ctr"/>
            <a:r>
              <a:rPr lang="nl-NL" sz="1700" b="0">
                <a:solidFill>
                  <a:srgbClr val="233746"/>
                </a:solidFill>
                <a:latin typeface="Aptos"/>
              </a:rPr>
              <a:t>Kennis is kwetsbaar en lokaal</a:t>
            </a:r>
            <a:endParaRPr lang="nl-NL" sz="1700"/>
          </a:p>
          <a:p>
            <a:pPr algn="ctr"/>
            <a:r>
              <a:rPr lang="nl-NL" sz="1700" b="0">
                <a:solidFill>
                  <a:srgbClr val="233746"/>
                </a:solidFill>
                <a:latin typeface="Aptos"/>
              </a:rPr>
              <a:t>Meten staat los van verbeteren</a:t>
            </a:r>
            <a:endParaRPr lang="nl-NL" sz="1700"/>
          </a:p>
          <a:p>
            <a:pPr algn="ctr"/>
            <a:r>
              <a:rPr lang="nl-NL" sz="1700" b="0">
                <a:solidFill>
                  <a:srgbClr val="233746"/>
                </a:solidFill>
                <a:latin typeface="Aptos"/>
              </a:rPr>
              <a:t>Aandacht wisselt in de tijd</a:t>
            </a:r>
            <a:endParaRPr lang="nl-NL" sz="1700"/>
          </a:p>
        </p:txBody>
      </p:sp>
      <p:sp>
        <p:nvSpPr>
          <p:cNvPr id="14" name="Vorm 24">
            <a:extLst>
              <a:ext uri="{FF2B5EF4-FFF2-40B4-BE49-F238E27FC236}">
                <a16:creationId xmlns:a16="http://schemas.microsoft.com/office/drawing/2014/main" id="{F54612E2-0643-30D5-8460-D79684D426B2}"/>
              </a:ext>
            </a:extLst>
          </p:cNvPr>
          <p:cNvSpPr/>
          <p:nvPr/>
        </p:nvSpPr>
        <p:spPr>
          <a:xfrm>
            <a:off x="6500000" y="1920000"/>
            <a:ext cx="4950000" cy="2600000"/>
          </a:xfrm>
          <a:prstGeom prst="roundRect">
            <a:avLst/>
          </a:prstGeom>
          <a:solidFill>
            <a:srgbClr val="DFF3EC"/>
          </a:solidFill>
          <a:ln w="15000">
            <a:solidFill>
              <a:srgbClr val="14A69A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16" name="Tekst 25">
            <a:extLst>
              <a:ext uri="{FF2B5EF4-FFF2-40B4-BE49-F238E27FC236}">
                <a16:creationId xmlns:a16="http://schemas.microsoft.com/office/drawing/2014/main" id="{4F15D6AF-4F4B-8F47-5B9F-4340E4F80EC1}"/>
              </a:ext>
            </a:extLst>
          </p:cNvPr>
          <p:cNvSpPr txBox="1"/>
          <p:nvPr/>
        </p:nvSpPr>
        <p:spPr>
          <a:xfrm>
            <a:off x="6750000" y="2190000"/>
            <a:ext cx="445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500" b="1" dirty="0">
                <a:solidFill>
                  <a:srgbClr val="14A69A"/>
                </a:solidFill>
                <a:latin typeface="Aptos"/>
              </a:rPr>
              <a:t>MET SUPRANET GGZ</a:t>
            </a:r>
            <a:endParaRPr lang="nl-NL" sz="1500" dirty="0"/>
          </a:p>
        </p:txBody>
      </p:sp>
      <p:sp>
        <p:nvSpPr>
          <p:cNvPr id="18" name="Tekst 26">
            <a:extLst>
              <a:ext uri="{FF2B5EF4-FFF2-40B4-BE49-F238E27FC236}">
                <a16:creationId xmlns:a16="http://schemas.microsoft.com/office/drawing/2014/main" id="{E36496A4-2EB6-DBC0-9DF9-BDE4E186FB16}"/>
              </a:ext>
            </a:extLst>
          </p:cNvPr>
          <p:cNvSpPr txBox="1"/>
          <p:nvPr/>
        </p:nvSpPr>
        <p:spPr>
          <a:xfrm>
            <a:off x="6850000" y="2800000"/>
            <a:ext cx="4250000" cy="1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700" b="0">
                <a:solidFill>
                  <a:srgbClr val="233746"/>
                </a:solidFill>
                <a:latin typeface="Aptos"/>
              </a:rPr>
              <a:t>Een gedeeld kader en taal</a:t>
            </a:r>
            <a:endParaRPr lang="nl-NL" sz="1700"/>
          </a:p>
          <a:p>
            <a:pPr algn="ctr"/>
            <a:r>
              <a:rPr lang="nl-NL" sz="1700" b="0">
                <a:solidFill>
                  <a:srgbClr val="233746"/>
                </a:solidFill>
                <a:latin typeface="Aptos"/>
              </a:rPr>
              <a:t>Sneller leren van werkzame aanpakken</a:t>
            </a:r>
            <a:endParaRPr lang="nl-NL" sz="1700"/>
          </a:p>
          <a:p>
            <a:pPr algn="ctr"/>
            <a:r>
              <a:rPr lang="nl-NL" sz="1700" b="0">
                <a:solidFill>
                  <a:srgbClr val="233746"/>
                </a:solidFill>
                <a:latin typeface="Aptos"/>
              </a:rPr>
              <a:t>PDCA met bestuurlijke opvolging</a:t>
            </a:r>
            <a:endParaRPr lang="nl-NL" sz="1700"/>
          </a:p>
          <a:p>
            <a:pPr algn="ctr"/>
            <a:r>
              <a:rPr lang="nl-NL" sz="1700" b="0">
                <a:solidFill>
                  <a:srgbClr val="233746"/>
                </a:solidFill>
                <a:latin typeface="Aptos"/>
              </a:rPr>
              <a:t>Borging in systemen en routines</a:t>
            </a:r>
            <a:endParaRPr lang="nl-NL" sz="17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cf98f6a-11fe-4e51-b6ee-aac7991e5c5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9AF66A35AEA4DA5B7FE97D355A31F" ma:contentTypeVersion="11" ma:contentTypeDescription="Een nieuw document maken." ma:contentTypeScope="" ma:versionID="03acf4052c63852dbc009141a91ca747">
  <xsd:schema xmlns:xsd="http://www.w3.org/2001/XMLSchema" xmlns:xs="http://www.w3.org/2001/XMLSchema" xmlns:p="http://schemas.microsoft.com/office/2006/metadata/properties" xmlns:ns2="0cf98f6a-11fe-4e51-b6ee-aac7991e5c50" targetNamespace="http://schemas.microsoft.com/office/2006/metadata/properties" ma:root="true" ma:fieldsID="8031882d78105ca9614a803d95020ad5" ns2:_="">
    <xsd:import namespace="0cf98f6a-11fe-4e51-b6ee-aac7991e5c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f98f6a-11fe-4e51-b6ee-aac7991e5c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06c0c415-c298-4106-bb5c-a69b546bee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0C6309-021B-4D64-AE83-E98377E9BA47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98c4359-0d52-4c1e-8489-5609180a43be"/>
    <ds:schemaRef ds:uri="http://purl.org/dc/elements/1.1/"/>
    <ds:schemaRef ds:uri="http://schemas.microsoft.com/office/2006/metadata/properties"/>
    <ds:schemaRef ds:uri="http://purl.org/dc/terms/"/>
    <ds:schemaRef ds:uri="132c1e37-9ac0-4dad-8ff5-0afbaa9e0f2e"/>
    <ds:schemaRef ds:uri="http://www.w3.org/XML/1998/namespace"/>
    <ds:schemaRef ds:uri="http://purl.org/dc/dcmitype/"/>
    <ds:schemaRef ds:uri="a64f89e6-ebf3-457f-aca4-d619505c7fdb"/>
    <ds:schemaRef ds:uri="ac7c887c-85c9-4820-92f6-2d0628fae0a7"/>
    <ds:schemaRef ds:uri="0cf98f6a-11fe-4e51-b6ee-aac7991e5c50"/>
  </ds:schemaRefs>
</ds:datastoreItem>
</file>

<file path=customXml/itemProps2.xml><?xml version="1.0" encoding="utf-8"?>
<ds:datastoreItem xmlns:ds="http://schemas.openxmlformats.org/officeDocument/2006/customXml" ds:itemID="{8C6C503E-FEE4-4901-8E4F-5381DCE60F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91B1D74-3102-4C13-84D7-1A68B711A3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f98f6a-11fe-4e51-b6ee-aac7991e5c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12740</TotalTime>
  <Words>547</Words>
  <Application>Microsoft Office PowerPoint</Application>
  <PresentationFormat>Breedbeeld</PresentationFormat>
  <Paragraphs>125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5" baseType="lpstr">
      <vt:lpstr>Aptos</vt:lpstr>
      <vt:lpstr>Arial</vt:lpstr>
      <vt:lpstr>Berlin Sans FB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Let’s talk! De nieuwste cijfers</dc:title>
  <dc:creator>Kim Setkowski</dc:creator>
  <cp:lastModifiedBy>Marjolein Veerbeek</cp:lastModifiedBy>
  <cp:revision>78</cp:revision>
  <dcterms:created xsi:type="dcterms:W3CDTF">2019-11-04T08:49:00Z</dcterms:created>
  <dcterms:modified xsi:type="dcterms:W3CDTF">2026-09-09T17:53:41Z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0x010100D579AF66A35AEA4DA5B7FE97D355A31F</vt:lpwstr>
  </property>
  <property fmtid="{D5CDD505-2E9C-101B-9397-08002B2CF9AE}" pid="3" name="MediaServiceImageTags">
    <vt:lpwstr/>
  </property>
</Properties>
</file>