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56" r:id="rId5"/>
    <p:sldId id="3003" r:id="rId6"/>
    <p:sldId id="278" r:id="rId7"/>
    <p:sldId id="280" r:id="rId8"/>
    <p:sldId id="3004" r:id="rId9"/>
    <p:sldId id="3006" r:id="rId10"/>
    <p:sldId id="3005" r:id="rId11"/>
    <p:sldId id="3007" r:id="rId12"/>
    <p:sldId id="3009" r:id="rId13"/>
    <p:sldId id="3010" r:id="rId14"/>
    <p:sldId id="3011" r:id="rId15"/>
    <p:sldId id="3012" r:id="rId16"/>
    <p:sldId id="3013" r:id="rId17"/>
    <p:sldId id="3014" r:id="rId18"/>
    <p:sldId id="3008" r:id="rId1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Setkowski" initials="KS" lastIdx="1" clrIdx="0">
    <p:extLst>
      <p:ext uri="{19B8F6BF-5375-455C-9EA6-DF929625EA0E}">
        <p15:presenceInfo xmlns:p15="http://schemas.microsoft.com/office/powerpoint/2012/main" userId="S::k.setkowski@113.nl::a3189fc8-76c2-4e75-abbd-65272d50f30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A583"/>
    <a:srgbClr val="2DA8DD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Stijl, licht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0841" autoAdjust="0"/>
  </p:normalViewPr>
  <p:slideViewPr>
    <p:cSldViewPr snapToGrid="0">
      <p:cViewPr varScale="1">
        <p:scale>
          <a:sx n="100" d="100"/>
          <a:sy n="100" d="100"/>
        </p:scale>
        <p:origin x="9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2F9ED4-AF3A-4EE5-8094-ECFC51F9AAE2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E15B75-51C0-47D6-AF56-545F4773A84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1973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55AD87-C5AB-439E-AD4B-D2096C4A42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2B07E0B-B99C-427D-84C7-00517F5A72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636FFFF-8517-4B7A-AA3A-0AD05E391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65D48E7-6021-4EA0-BADC-0B2324621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7D73251-8ABE-4838-A548-E859CBDA4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3341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9A59C5-4634-4484-9ED9-A2A1CA13F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33B15EE-0FEC-4F99-9CAC-E03103867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8122DE7-8BED-446F-B048-D3C0E4ACA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27FA79B-F376-4192-B83A-5A9862901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5DF5C19-7BE7-431D-9E5A-C097C5361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8860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9694AA-375D-4B1C-B587-970943077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EE2A067-8F8E-4483-9336-5EA71F7B64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752F653-21E6-4061-8C29-1E1F4485F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78881E6-C299-4FEF-8277-F54E5C46B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24F6250-1630-44F5-87DE-7680D154C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323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9E115C-E847-4644-882D-3A30A30C7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2A691FC-672B-4CE8-A768-EC8FEF82A7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302223B-DB37-4FEF-A92E-C8D46E03BD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36AF380-8204-438F-B5AC-7EBFCD2B3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C9C58C8-839B-488C-92B9-BFE3E8CCE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657DE58-6064-48F7-A345-A14A79883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5365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8E0C88-8AE1-41A1-89B6-5E6E2A0D0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9B9E8FA-FA22-4F7D-B725-0C27CEAA1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2332424-554E-4986-804E-E3C9C07D30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D541B62-9733-44C5-942C-28A02037C6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6AB8A78-4375-465A-B30F-B225ABA1C6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4AAB8647-E612-493A-ACDB-6018AE546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42307EFE-985B-456B-8291-7AB63228E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41C0A54-DA53-4D2F-B471-9EB31CA63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3957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28505A-BFA6-4AA6-88E1-D9BF112B6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95C8E6D-220F-4E43-B0C7-1927A405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6E358E5-DEED-4453-841D-85EAE6833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C1594D4-BC4D-4D55-9D3C-884AF5CBE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2113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F1CCDD48-96DC-4326-B628-86109AC8E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A4A1A1F-E901-4E03-9EF3-00C37FAD1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E1CEA98-8699-4656-80E6-50AD00B40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6533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FB7B44-9EA7-47D5-96AB-CDA800557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23F9C36-8429-4098-B983-B86D6703D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D0259FC-3C7D-4C86-804E-AC19231B83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195420C-68A7-4E1C-9F4B-D600EE791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311042F-A874-4172-B0C0-C6257A221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6897708-55AC-4A95-B6BE-A74E7E9C9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9470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D284E7-C7EE-47C0-90E1-E328F9DBA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082D1935-4859-4BCC-BEFF-E9F882E82D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5E30F0F-DDF6-4F15-8581-BBAFE072B2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1F1E544-402C-4769-867B-84A0B1F0F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B906FC8-C254-48C5-9104-144E550F0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047D455-8CAE-45B3-BDDF-AE4CF8A86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2898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80EDEA-7A37-4FBB-A125-D758488C3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0DF5BCD-A89D-46DD-B533-D27F5A51A8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F802B00-24E3-4479-81C5-04F47C68D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93EE8E-5CF0-4581-B32B-93D0F933B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BBB579-223F-4D0F-9FB1-E47AABF8B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8065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512EAE29-7853-48E3-AB68-75985F98C3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1CA29EF-26B1-4464-948D-B40615816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9914229-C357-4C70-8D6E-642BB8820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EFC83DC-BA35-4F70-8FEB-793196E21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B272358-A402-47E8-AE76-FFDA3B39D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50989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nl-NL" smtClean="0"/>
              <a:pPr algn="r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6902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97DABC9-E0F0-4832-8167-254FB039C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527461F-C0C8-40FD-8E0E-2012FFD5B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1DE2230-F548-4777-B71E-C9EB77B59A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C9317-C0B9-485F-9314-840ED1D8F1D2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F9B6FAB-79BF-4F2B-B39F-D00E89B39E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033BAAB-CF20-4D40-8BFC-E86DEC787A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1434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2.pn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gif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pic>
        <p:nvPicPr>
          <p:cNvPr id="3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40135"/>
          </a:xfrm>
          <a:prstGeom prst="rect">
            <a:avLst/>
          </a:prstGeom>
        </p:spPr>
      </p:pic>
      <p:pic>
        <p:nvPicPr>
          <p:cNvPr id="4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7863"/>
            <a:ext cx="12192000" cy="640137"/>
          </a:xfrm>
          <a:prstGeom prst="rect">
            <a:avLst/>
          </a:prstGeom>
        </p:spPr>
      </p:pic>
      <p:sp>
        <p:nvSpPr>
          <p:cNvPr id="5" name="Tekst 5"/>
          <p:cNvSpPr txBox="1"/>
          <p:nvPr/>
        </p:nvSpPr>
        <p:spPr>
          <a:xfrm>
            <a:off x="1246000" y="1181514"/>
            <a:ext cx="970000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3400" b="0" dirty="0">
                <a:solidFill>
                  <a:srgbClr val="2DA8DD"/>
                </a:solidFill>
                <a:latin typeface="Berlin Sans FB"/>
              </a:rPr>
              <a:t>SUPRANET GGZ</a:t>
            </a:r>
            <a:r>
              <a:rPr lang="nl-NL" sz="3400" dirty="0">
                <a:solidFill>
                  <a:srgbClr val="2DA8DD"/>
                </a:solidFill>
                <a:latin typeface="Berlin Sans FB"/>
              </a:rPr>
              <a:t> en leren van data</a:t>
            </a:r>
            <a:endParaRPr lang="nl-NL" sz="3400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03AC96D2-87D7-99F8-1A66-529F2C358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1535" y="2400000"/>
            <a:ext cx="7503116" cy="3429996"/>
          </a:xfrm>
          <a:prstGeom prst="rect">
            <a:avLst/>
          </a:prstGeom>
        </p:spPr>
      </p:pic>
      <p:sp>
        <p:nvSpPr>
          <p:cNvPr id="12" name="Tekst 6">
            <a:extLst>
              <a:ext uri="{FF2B5EF4-FFF2-40B4-BE49-F238E27FC236}">
                <a16:creationId xmlns:a16="http://schemas.microsoft.com/office/drawing/2014/main" id="{813DB35C-1547-F8D3-D24D-3DFFE8EA17B1}"/>
              </a:ext>
            </a:extLst>
          </p:cNvPr>
          <p:cNvSpPr txBox="1"/>
          <p:nvPr/>
        </p:nvSpPr>
        <p:spPr>
          <a:xfrm>
            <a:off x="2725618" y="2428311"/>
            <a:ext cx="3218375" cy="14189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100" b="1" dirty="0">
                <a:solidFill>
                  <a:srgbClr val="2DA8DD"/>
                </a:solidFill>
                <a:latin typeface="Calibri"/>
              </a:rPr>
              <a:t>WSPW Lunchsnack </a:t>
            </a:r>
          </a:p>
          <a:p>
            <a:pPr algn="ctr"/>
            <a:r>
              <a:rPr lang="nl-NL" sz="2100" b="1" dirty="0">
                <a:solidFill>
                  <a:srgbClr val="2DA8DD"/>
                </a:solidFill>
                <a:latin typeface="Calibri"/>
              </a:rPr>
              <a:t>10-09-2026</a:t>
            </a:r>
          </a:p>
        </p:txBody>
      </p:sp>
      <p:sp>
        <p:nvSpPr>
          <p:cNvPr id="11" name="Tekst 6">
            <a:extLst>
              <a:ext uri="{FF2B5EF4-FFF2-40B4-BE49-F238E27FC236}">
                <a16:creationId xmlns:a16="http://schemas.microsoft.com/office/drawing/2014/main" id="{09086C92-002D-DB0F-5793-EA070361060F}"/>
              </a:ext>
            </a:extLst>
          </p:cNvPr>
          <p:cNvSpPr txBox="1"/>
          <p:nvPr/>
        </p:nvSpPr>
        <p:spPr>
          <a:xfrm>
            <a:off x="7183127" y="3058834"/>
            <a:ext cx="2931524" cy="14189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100" b="1" dirty="0">
                <a:solidFill>
                  <a:srgbClr val="2BA583"/>
                </a:solidFill>
                <a:latin typeface="Calibri"/>
              </a:rPr>
              <a:t>Wouter van Ballegooijen, lid kernteam, senior onderzoeker AUMC</a:t>
            </a:r>
            <a:endParaRPr lang="nl-NL" sz="2100" b="1" dirty="0">
              <a:solidFill>
                <a:srgbClr val="2BA583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865F8-1FD3-2FC6-F536-4CD140A87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 2">
            <a:extLst>
              <a:ext uri="{FF2B5EF4-FFF2-40B4-BE49-F238E27FC236}">
                <a16:creationId xmlns:a16="http://schemas.microsoft.com/office/drawing/2014/main" id="{8F8376CE-C743-28FD-0040-A182A5622C9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pic>
        <p:nvPicPr>
          <p:cNvPr id="3" name="Afbeelding 3">
            <a:extLst>
              <a:ext uri="{FF2B5EF4-FFF2-40B4-BE49-F238E27FC236}">
                <a16:creationId xmlns:a16="http://schemas.microsoft.com/office/drawing/2014/main" id="{10BABE85-F62B-3B67-B4CF-0336B591D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40135"/>
          </a:xfrm>
          <a:prstGeom prst="rect">
            <a:avLst/>
          </a:prstGeom>
        </p:spPr>
      </p:pic>
      <p:pic>
        <p:nvPicPr>
          <p:cNvPr id="4" name="Afbeelding 4">
            <a:extLst>
              <a:ext uri="{FF2B5EF4-FFF2-40B4-BE49-F238E27FC236}">
                <a16:creationId xmlns:a16="http://schemas.microsoft.com/office/drawing/2014/main" id="{51AA29F6-5E02-0DBC-41D1-BEEB6ADC5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7863"/>
            <a:ext cx="12192000" cy="640137"/>
          </a:xfrm>
          <a:prstGeom prst="rect">
            <a:avLst/>
          </a:prstGeom>
        </p:spPr>
      </p:pic>
      <p:sp>
        <p:nvSpPr>
          <p:cNvPr id="5" name="Tekst 5">
            <a:extLst>
              <a:ext uri="{FF2B5EF4-FFF2-40B4-BE49-F238E27FC236}">
                <a16:creationId xmlns:a16="http://schemas.microsoft.com/office/drawing/2014/main" id="{9A1ED7F5-EE40-60E9-09E6-F5425F630B23}"/>
              </a:ext>
            </a:extLst>
          </p:cNvPr>
          <p:cNvSpPr txBox="1"/>
          <p:nvPr/>
        </p:nvSpPr>
        <p:spPr>
          <a:xfrm>
            <a:off x="1245000" y="1177117"/>
            <a:ext cx="970000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3400" b="0" dirty="0">
                <a:solidFill>
                  <a:srgbClr val="2DA8DD"/>
                </a:solidFill>
                <a:latin typeface="Berlin Sans FB"/>
              </a:rPr>
              <a:t>SUPRANET GGZ: hét lerend netwerk voor suïcidepreventie in de GGZ</a:t>
            </a:r>
            <a:endParaRPr lang="nl-NL" sz="3400" dirty="0"/>
          </a:p>
        </p:txBody>
      </p:sp>
      <p:sp>
        <p:nvSpPr>
          <p:cNvPr id="7" name="Vorm 7">
            <a:extLst>
              <a:ext uri="{FF2B5EF4-FFF2-40B4-BE49-F238E27FC236}">
                <a16:creationId xmlns:a16="http://schemas.microsoft.com/office/drawing/2014/main" id="{8538C7C7-A4A2-8AD1-8003-5573AA543723}"/>
              </a:ext>
            </a:extLst>
          </p:cNvPr>
          <p:cNvSpPr/>
          <p:nvPr/>
        </p:nvSpPr>
        <p:spPr>
          <a:xfrm>
            <a:off x="2561000" y="2400776"/>
            <a:ext cx="7070000" cy="750000"/>
          </a:xfrm>
          <a:prstGeom prst="roundRect">
            <a:avLst/>
          </a:prstGeom>
          <a:solidFill>
            <a:srgbClr val="DFF5FB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8" name="Tekst 8">
            <a:extLst>
              <a:ext uri="{FF2B5EF4-FFF2-40B4-BE49-F238E27FC236}">
                <a16:creationId xmlns:a16="http://schemas.microsoft.com/office/drawing/2014/main" id="{E151D9B0-089F-DA5A-802A-2C420ACED82F}"/>
              </a:ext>
            </a:extLst>
          </p:cNvPr>
          <p:cNvSpPr txBox="1"/>
          <p:nvPr/>
        </p:nvSpPr>
        <p:spPr>
          <a:xfrm>
            <a:off x="2781000" y="2625776"/>
            <a:ext cx="663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500" b="1" dirty="0">
                <a:solidFill>
                  <a:srgbClr val="2DA8DD"/>
                </a:solidFill>
                <a:latin typeface="Calibri"/>
              </a:rPr>
              <a:t>Kennis delen  •  implementeren  •  meten  </a:t>
            </a:r>
            <a:r>
              <a:rPr lang="nl-NL" sz="1500" b="1" dirty="0">
                <a:solidFill>
                  <a:srgbClr val="2DA8DD"/>
                </a:solidFill>
              </a:rPr>
              <a:t>•  leren </a:t>
            </a:r>
            <a:r>
              <a:rPr lang="nl-NL" sz="1500" b="1" dirty="0">
                <a:solidFill>
                  <a:srgbClr val="2DA8DD"/>
                </a:solidFill>
                <a:latin typeface="Calibri"/>
              </a:rPr>
              <a:t>•  verbeteren •  borgen</a:t>
            </a:r>
            <a:endParaRPr lang="nl-NL" sz="1500" dirty="0"/>
          </a:p>
        </p:txBody>
      </p:sp>
      <p:sp>
        <p:nvSpPr>
          <p:cNvPr id="12" name="Tekst 6">
            <a:extLst>
              <a:ext uri="{FF2B5EF4-FFF2-40B4-BE49-F238E27FC236}">
                <a16:creationId xmlns:a16="http://schemas.microsoft.com/office/drawing/2014/main" id="{FD90E4C8-FECD-1A47-DC8C-2D994F0313DB}"/>
              </a:ext>
            </a:extLst>
          </p:cNvPr>
          <p:cNvSpPr txBox="1"/>
          <p:nvPr/>
        </p:nvSpPr>
        <p:spPr>
          <a:xfrm>
            <a:off x="4595249" y="4571934"/>
            <a:ext cx="3218375" cy="14189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100" b="1" dirty="0">
                <a:solidFill>
                  <a:schemeClr val="bg1"/>
                </a:solidFill>
                <a:latin typeface="Calibri"/>
              </a:rPr>
              <a:t>Lunchsnack 07-09-2026</a:t>
            </a:r>
          </a:p>
          <a:p>
            <a:pPr algn="ctr"/>
            <a:r>
              <a:rPr lang="nl-NL" sz="2100" b="1" dirty="0">
                <a:solidFill>
                  <a:schemeClr val="bg1"/>
                </a:solidFill>
                <a:latin typeface="Calibri"/>
              </a:rPr>
              <a:t>Jan Berndsen</a:t>
            </a:r>
          </a:p>
          <a:p>
            <a:pPr algn="ctr"/>
            <a:r>
              <a:rPr lang="nl-NL" sz="2100" b="1" dirty="0">
                <a:solidFill>
                  <a:schemeClr val="bg1"/>
                </a:solidFill>
                <a:latin typeface="Calibri"/>
              </a:rPr>
              <a:t>Marjolein Veerbeek</a:t>
            </a:r>
            <a:endParaRPr lang="nl-NL" sz="2100" b="1" dirty="0">
              <a:solidFill>
                <a:schemeClr val="bg1"/>
              </a:solidFill>
            </a:endParaRPr>
          </a:p>
        </p:txBody>
      </p:sp>
      <p:pic>
        <p:nvPicPr>
          <p:cNvPr id="11" name="Afbeelding 10" descr="Inloggen MijnGGzE - MijnGGzE">
            <a:extLst>
              <a:ext uri="{FF2B5EF4-FFF2-40B4-BE49-F238E27FC236}">
                <a16:creationId xmlns:a16="http://schemas.microsoft.com/office/drawing/2014/main" id="{E0B90327-E7A3-4D61-EA0B-24D57D95FA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5593" y="4043187"/>
            <a:ext cx="876300" cy="1209675"/>
          </a:xfrm>
          <a:prstGeom prst="rect">
            <a:avLst/>
          </a:prstGeom>
        </p:spPr>
      </p:pic>
      <p:pic>
        <p:nvPicPr>
          <p:cNvPr id="14" name="Afbeelding 13" descr="Afbeelding met Graphics, Lettertype, logo, grafische vormgeving&#10;&#10;Automatisch gegenereerde beschrijving">
            <a:extLst>
              <a:ext uri="{FF2B5EF4-FFF2-40B4-BE49-F238E27FC236}">
                <a16:creationId xmlns:a16="http://schemas.microsoft.com/office/drawing/2014/main" id="{DABE93BD-8BE1-3CA4-E227-994EDAE5E5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898" y="4974230"/>
            <a:ext cx="1266825" cy="1047750"/>
          </a:xfrm>
          <a:prstGeom prst="rect">
            <a:avLst/>
          </a:prstGeom>
        </p:spPr>
      </p:pic>
      <p:pic>
        <p:nvPicPr>
          <p:cNvPr id="16" name="Picture 6" descr="Arkin | Amsterdam">
            <a:extLst>
              <a:ext uri="{FF2B5EF4-FFF2-40B4-BE49-F238E27FC236}">
                <a16:creationId xmlns:a16="http://schemas.microsoft.com/office/drawing/2014/main" id="{62566323-9363-9180-4312-EC75D6457F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1" t="14943" r="26688" b="31900"/>
          <a:stretch/>
        </p:blipFill>
        <p:spPr bwMode="auto">
          <a:xfrm>
            <a:off x="8170266" y="3790253"/>
            <a:ext cx="1266825" cy="881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Cliëntenportaal GGz Centraal gelanceerd, online werkplek met cliënt aan het  roer - Karify - NL">
            <a:extLst>
              <a:ext uri="{FF2B5EF4-FFF2-40B4-BE49-F238E27FC236}">
                <a16:creationId xmlns:a16="http://schemas.microsoft.com/office/drawing/2014/main" id="{F7F72B61-D18D-4488-8542-C44091DBF3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1" t="32986" r="22158" b="27085"/>
          <a:stretch/>
        </p:blipFill>
        <p:spPr bwMode="auto">
          <a:xfrm>
            <a:off x="4869459" y="4928631"/>
            <a:ext cx="1857376" cy="80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>
            <a:extLst>
              <a:ext uri="{FF2B5EF4-FFF2-40B4-BE49-F238E27FC236}">
                <a16:creationId xmlns:a16="http://schemas.microsoft.com/office/drawing/2014/main" id="{0E504A8A-0302-6D0A-71D1-ECFA4C2BA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193" y="5376661"/>
            <a:ext cx="2544514" cy="60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>
            <a:extLst>
              <a:ext uri="{FF2B5EF4-FFF2-40B4-BE49-F238E27FC236}">
                <a16:creationId xmlns:a16="http://schemas.microsoft.com/office/drawing/2014/main" id="{8F55E314-40FE-6E35-3E7D-3C29712F1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4462" y="3616705"/>
            <a:ext cx="1332133" cy="133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6" descr="Pro Persona - De Werkgeverij">
            <a:extLst>
              <a:ext uri="{FF2B5EF4-FFF2-40B4-BE49-F238E27FC236}">
                <a16:creationId xmlns:a16="http://schemas.microsoft.com/office/drawing/2014/main" id="{9580AC06-4A8B-D498-4313-76F4E6FDF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567" y="5152771"/>
            <a:ext cx="2357723" cy="98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482714E6-D357-4543-C8E8-60C5287C7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471" y="4365022"/>
            <a:ext cx="2182370" cy="90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Mondriaan GGZ - Zorgnet Limburg">
            <a:extLst>
              <a:ext uri="{FF2B5EF4-FFF2-40B4-BE49-F238E27FC236}">
                <a16:creationId xmlns:a16="http://schemas.microsoft.com/office/drawing/2014/main" id="{44880202-3135-6FC4-6530-FA4B3D911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9332" y="5212179"/>
            <a:ext cx="2867742" cy="80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Afbeelding 29" descr="Lentis (@Lentisnl) / Twitter">
            <a:extLst>
              <a:ext uri="{FF2B5EF4-FFF2-40B4-BE49-F238E27FC236}">
                <a16:creationId xmlns:a16="http://schemas.microsoft.com/office/drawing/2014/main" id="{F80756CA-8257-15B9-CADA-32F436590F27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17236" b="32761"/>
          <a:stretch/>
        </p:blipFill>
        <p:spPr>
          <a:xfrm>
            <a:off x="159881" y="3376185"/>
            <a:ext cx="1952959" cy="982862"/>
          </a:xfrm>
          <a:prstGeom prst="rect">
            <a:avLst/>
          </a:prstGeom>
        </p:spPr>
      </p:pic>
      <p:pic>
        <p:nvPicPr>
          <p:cNvPr id="32" name="Picture 14" descr="Afbeelding met Graphics, grafische vormgeving, Lettertype, ontwerp&#10;&#10;Automatisch gegenereerde beschrijving">
            <a:extLst>
              <a:ext uri="{FF2B5EF4-FFF2-40B4-BE49-F238E27FC236}">
                <a16:creationId xmlns:a16="http://schemas.microsoft.com/office/drawing/2014/main" id="{61486FA2-DEB2-6C2B-D097-D29A3595F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366" y="3623717"/>
            <a:ext cx="2466975" cy="108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3693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40135"/>
          </a:xfrm>
          <a:prstGeom prst="rect">
            <a:avLst/>
          </a:prstGeom>
        </p:spPr>
      </p:pic>
      <p:pic>
        <p:nvPicPr>
          <p:cNvPr id="3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7000"/>
            <a:ext cx="12192000" cy="640137"/>
          </a:xfrm>
          <a:prstGeom prst="rect">
            <a:avLst/>
          </a:prstGeom>
        </p:spPr>
      </p:pic>
      <p:sp>
        <p:nvSpPr>
          <p:cNvPr id="4" name="Tekst 4"/>
          <p:cNvSpPr txBox="1"/>
          <p:nvPr/>
        </p:nvSpPr>
        <p:spPr>
          <a:xfrm>
            <a:off x="838200" y="820135"/>
            <a:ext cx="10515600" cy="6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700" b="0" dirty="0">
                <a:solidFill>
                  <a:srgbClr val="2DA8DD"/>
                </a:solidFill>
                <a:latin typeface="Berlin Sans FB"/>
              </a:rPr>
              <a:t>Waarom dit lerend netwerk?</a:t>
            </a:r>
            <a:endParaRPr lang="nl-NL" sz="2700" dirty="0"/>
          </a:p>
        </p:txBody>
      </p:sp>
      <p:sp>
        <p:nvSpPr>
          <p:cNvPr id="20" name="Vorm 20"/>
          <p:cNvSpPr/>
          <p:nvPr/>
        </p:nvSpPr>
        <p:spPr>
          <a:xfrm>
            <a:off x="740000" y="2120000"/>
            <a:ext cx="3300000" cy="230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21" name="Vorm 21"/>
          <p:cNvSpPr/>
          <p:nvPr/>
        </p:nvSpPr>
        <p:spPr>
          <a:xfrm>
            <a:off x="740000" y="2120000"/>
            <a:ext cx="3300000" cy="130000"/>
          </a:xfrm>
          <a:prstGeom prst="rect">
            <a:avLst/>
          </a:prstGeom>
          <a:solidFill>
            <a:srgbClr val="2DA8DD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2" name="Tekst 22"/>
          <p:cNvSpPr txBox="1"/>
          <p:nvPr/>
        </p:nvSpPr>
        <p:spPr>
          <a:xfrm>
            <a:off x="970000" y="2499865"/>
            <a:ext cx="2840000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800" b="1" dirty="0">
                <a:solidFill>
                  <a:srgbClr val="17324D"/>
                </a:solidFill>
                <a:latin typeface="Calibri"/>
              </a:rPr>
              <a:t>700</a:t>
            </a:r>
            <a:endParaRPr lang="nl-NL" sz="1800" dirty="0"/>
          </a:p>
        </p:txBody>
      </p:sp>
      <p:sp>
        <p:nvSpPr>
          <p:cNvPr id="23" name="Tekst 23"/>
          <p:cNvSpPr txBox="1"/>
          <p:nvPr/>
        </p:nvSpPr>
        <p:spPr>
          <a:xfrm>
            <a:off x="1000000" y="3190000"/>
            <a:ext cx="2780000" cy="8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400" dirty="0">
                <a:solidFill>
                  <a:srgbClr val="1D2E3B"/>
                </a:solidFill>
                <a:latin typeface="Calibri"/>
              </a:rPr>
              <a:t>c</a:t>
            </a:r>
            <a:r>
              <a:rPr lang="nl-NL" sz="1400" b="0" dirty="0">
                <a:solidFill>
                  <a:srgbClr val="1D2E3B"/>
                </a:solidFill>
                <a:latin typeface="Calibri"/>
              </a:rPr>
              <a:t>liënten in de GGZ overlijden jaarlijks aan suïcide</a:t>
            </a:r>
            <a:endParaRPr lang="nl-NL" sz="1400" dirty="0"/>
          </a:p>
        </p:txBody>
      </p:sp>
      <p:sp>
        <p:nvSpPr>
          <p:cNvPr id="24" name="Vorm 24"/>
          <p:cNvSpPr/>
          <p:nvPr/>
        </p:nvSpPr>
        <p:spPr>
          <a:xfrm>
            <a:off x="4320000" y="2120000"/>
            <a:ext cx="3300000" cy="230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25" name="Vorm 25"/>
          <p:cNvSpPr/>
          <p:nvPr/>
        </p:nvSpPr>
        <p:spPr>
          <a:xfrm>
            <a:off x="4320000" y="2120000"/>
            <a:ext cx="3300000" cy="130000"/>
          </a:xfrm>
          <a:prstGeom prst="rect">
            <a:avLst/>
          </a:prstGeom>
          <a:solidFill>
            <a:srgbClr val="00A6A6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6" name="Tekst 26"/>
          <p:cNvSpPr txBox="1"/>
          <p:nvPr/>
        </p:nvSpPr>
        <p:spPr>
          <a:xfrm>
            <a:off x="4550000" y="2500000"/>
            <a:ext cx="2840000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800" b="1" dirty="0">
                <a:solidFill>
                  <a:srgbClr val="17324D"/>
                </a:solidFill>
                <a:latin typeface="Calibri"/>
              </a:rPr>
              <a:t>25</a:t>
            </a:r>
            <a:endParaRPr lang="nl-NL" sz="1800" dirty="0"/>
          </a:p>
        </p:txBody>
      </p:sp>
      <p:sp>
        <p:nvSpPr>
          <p:cNvPr id="27" name="Tekst 27"/>
          <p:cNvSpPr txBox="1"/>
          <p:nvPr/>
        </p:nvSpPr>
        <p:spPr>
          <a:xfrm>
            <a:off x="4580000" y="3190000"/>
            <a:ext cx="2780000" cy="8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400" b="0" dirty="0">
                <a:solidFill>
                  <a:srgbClr val="1D2E3B"/>
                </a:solidFill>
                <a:latin typeface="Calibri"/>
              </a:rPr>
              <a:t>keer zoveel suïcidepogingen </a:t>
            </a:r>
            <a:endParaRPr lang="nl-NL" sz="1400" dirty="0"/>
          </a:p>
        </p:txBody>
      </p:sp>
      <p:sp>
        <p:nvSpPr>
          <p:cNvPr id="28" name="Vorm 28"/>
          <p:cNvSpPr/>
          <p:nvPr/>
        </p:nvSpPr>
        <p:spPr>
          <a:xfrm>
            <a:off x="7900000" y="2120000"/>
            <a:ext cx="3300000" cy="230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29" name="Vorm 29"/>
          <p:cNvSpPr/>
          <p:nvPr/>
        </p:nvSpPr>
        <p:spPr>
          <a:xfrm>
            <a:off x="7900000" y="2120000"/>
            <a:ext cx="3300000" cy="130000"/>
          </a:xfrm>
          <a:prstGeom prst="rect">
            <a:avLst/>
          </a:prstGeom>
          <a:solidFill>
            <a:srgbClr val="F08072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0" name="Tekst 30"/>
          <p:cNvSpPr txBox="1"/>
          <p:nvPr/>
        </p:nvSpPr>
        <p:spPr>
          <a:xfrm>
            <a:off x="8130000" y="2500000"/>
            <a:ext cx="2840000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800" b="1" dirty="0">
                <a:solidFill>
                  <a:srgbClr val="17324D"/>
                </a:solidFill>
                <a:latin typeface="Calibri"/>
              </a:rPr>
              <a:t>2016</a:t>
            </a:r>
            <a:endParaRPr lang="nl-NL" sz="1800" dirty="0"/>
          </a:p>
        </p:txBody>
      </p:sp>
      <p:sp>
        <p:nvSpPr>
          <p:cNvPr id="31" name="Tekst 31"/>
          <p:cNvSpPr txBox="1"/>
          <p:nvPr/>
        </p:nvSpPr>
        <p:spPr>
          <a:xfrm>
            <a:off x="8160000" y="3190000"/>
            <a:ext cx="2780000" cy="8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400" dirty="0">
                <a:solidFill>
                  <a:srgbClr val="1D2E3B"/>
                </a:solidFill>
                <a:latin typeface="Calibri"/>
              </a:rPr>
              <a:t>oprichting SUPRANET GGZ</a:t>
            </a:r>
            <a:endParaRPr lang="nl-NL" sz="1400" dirty="0"/>
          </a:p>
        </p:txBody>
      </p:sp>
      <p:sp>
        <p:nvSpPr>
          <p:cNvPr id="40" name="Vorm 40"/>
          <p:cNvSpPr/>
          <p:nvPr/>
        </p:nvSpPr>
        <p:spPr>
          <a:xfrm>
            <a:off x="740000" y="4583000"/>
            <a:ext cx="10613800" cy="1254000"/>
          </a:xfrm>
          <a:prstGeom prst="roundRect">
            <a:avLst/>
          </a:prstGeom>
          <a:solidFill>
            <a:srgbClr val="DFF5FB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1" name="Tekst 41"/>
          <p:cNvSpPr txBox="1"/>
          <p:nvPr/>
        </p:nvSpPr>
        <p:spPr>
          <a:xfrm>
            <a:off x="890977" y="4730732"/>
            <a:ext cx="10417833" cy="3330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600" b="1" dirty="0">
                <a:solidFill>
                  <a:srgbClr val="17324D"/>
                </a:solidFill>
                <a:latin typeface="Calibri"/>
              </a:rPr>
              <a:t>Noodzaak: </a:t>
            </a:r>
          </a:p>
          <a:p>
            <a:pPr marL="285750" indent="-285750" algn="ctr">
              <a:buFontTx/>
              <a:buChar char="-"/>
            </a:pPr>
            <a:r>
              <a:rPr lang="nl-NL" sz="1600" b="1" dirty="0">
                <a:solidFill>
                  <a:srgbClr val="17324D"/>
                </a:solidFill>
                <a:latin typeface="Calibri"/>
              </a:rPr>
              <a:t>aantal suïcides in ggz verminderen</a:t>
            </a:r>
          </a:p>
          <a:p>
            <a:pPr marL="285750" indent="-285750" algn="ctr">
              <a:buFontTx/>
              <a:buChar char="-"/>
            </a:pPr>
            <a:r>
              <a:rPr lang="nl-NL" sz="1600" b="1">
                <a:solidFill>
                  <a:srgbClr val="17324D"/>
                </a:solidFill>
                <a:latin typeface="Calibri"/>
              </a:rPr>
              <a:t>zorg voor mensen met suïcidaliteit verbeteren door het implementeren van bestaande maar nog niet toegepaste kennis</a:t>
            </a:r>
            <a:endParaRPr lang="nl-NL" sz="1600" b="1">
              <a:solidFill>
                <a:srgbClr val="17324D"/>
              </a:solidFill>
              <a:latin typeface="Calibri"/>
              <a:ea typeface="Calibri"/>
              <a:cs typeface="Calibri"/>
            </a:endParaRPr>
          </a:p>
          <a:p>
            <a:pPr marL="285750" indent="-285750" algn="ctr">
              <a:buFontTx/>
              <a:buChar char="-"/>
            </a:pPr>
            <a:r>
              <a:rPr lang="nl-NL" sz="1600" b="1" dirty="0">
                <a:solidFill>
                  <a:srgbClr val="17324D"/>
                </a:solidFill>
                <a:latin typeface="Calibri"/>
              </a:rPr>
              <a:t>zorgverleners beter ondersteunen vanwege diepgaande impact</a:t>
            </a:r>
            <a:endParaRPr lang="nl-NL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40135"/>
          </a:xfrm>
          <a:prstGeom prst="rect">
            <a:avLst/>
          </a:prstGeom>
        </p:spPr>
      </p:pic>
      <p:pic>
        <p:nvPicPr>
          <p:cNvPr id="3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7000"/>
            <a:ext cx="12192000" cy="640137"/>
          </a:xfrm>
          <a:prstGeom prst="rect">
            <a:avLst/>
          </a:prstGeom>
        </p:spPr>
      </p:pic>
      <p:sp>
        <p:nvSpPr>
          <p:cNvPr id="4" name="Tekst 4"/>
          <p:cNvSpPr txBox="1"/>
          <p:nvPr/>
        </p:nvSpPr>
        <p:spPr>
          <a:xfrm>
            <a:off x="770000" y="550067"/>
            <a:ext cx="10515600" cy="6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700" b="0" dirty="0">
                <a:solidFill>
                  <a:srgbClr val="2DA8DD"/>
                </a:solidFill>
                <a:latin typeface="Berlin Sans FB"/>
              </a:rPr>
              <a:t>Een gedeeld kompas</a:t>
            </a:r>
            <a:endParaRPr lang="nl-NL" sz="2700" dirty="0"/>
          </a:p>
        </p:txBody>
      </p:sp>
      <p:sp>
        <p:nvSpPr>
          <p:cNvPr id="5" name="Tekst 5"/>
          <p:cNvSpPr txBox="1"/>
          <p:nvPr/>
        </p:nvSpPr>
        <p:spPr>
          <a:xfrm>
            <a:off x="11200000" y="6380000"/>
            <a:ext cx="500000" cy="1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r"/>
            <a:r>
              <a:rPr lang="nl-NL" sz="900" b="0">
                <a:solidFill>
                  <a:srgbClr val="5E7280"/>
                </a:solidFill>
                <a:latin typeface="Calibri"/>
              </a:rPr>
              <a:t>04</a:t>
            </a:r>
            <a:endParaRPr lang="nl-NL" sz="900"/>
          </a:p>
        </p:txBody>
      </p:sp>
      <p:sp>
        <p:nvSpPr>
          <p:cNvPr id="20" name="Vorm 20"/>
          <p:cNvSpPr/>
          <p:nvPr/>
        </p:nvSpPr>
        <p:spPr>
          <a:xfrm>
            <a:off x="620000" y="1760000"/>
            <a:ext cx="2600000" cy="1250000"/>
          </a:xfrm>
          <a:prstGeom prst="roundRect">
            <a:avLst/>
          </a:prstGeom>
          <a:solidFill>
            <a:srgbClr val="2DA8DD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1" name="Vorm 21"/>
          <p:cNvSpPr/>
          <p:nvPr/>
        </p:nvSpPr>
        <p:spPr>
          <a:xfrm>
            <a:off x="740000" y="1910000"/>
            <a:ext cx="500000" cy="500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2" name="Tekst 22"/>
          <p:cNvSpPr txBox="1"/>
          <p:nvPr/>
        </p:nvSpPr>
        <p:spPr>
          <a:xfrm>
            <a:off x="740000" y="2030000"/>
            <a:ext cx="50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600" b="1">
                <a:solidFill>
                  <a:srgbClr val="2DA8DD"/>
                </a:solidFill>
                <a:latin typeface="Calibri"/>
              </a:rPr>
              <a:t>1</a:t>
            </a:r>
            <a:endParaRPr lang="nl-NL" sz="1600"/>
          </a:p>
        </p:txBody>
      </p:sp>
      <p:sp>
        <p:nvSpPr>
          <p:cNvPr id="23" name="Tekst 23"/>
          <p:cNvSpPr txBox="1"/>
          <p:nvPr/>
        </p:nvSpPr>
        <p:spPr>
          <a:xfrm>
            <a:off x="1370000" y="1900000"/>
            <a:ext cx="166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600" b="1">
                <a:solidFill>
                  <a:srgbClr val="FFFFFF"/>
                </a:solidFill>
                <a:latin typeface="Calibri"/>
              </a:rPr>
              <a:t>Signalering</a:t>
            </a:r>
            <a:endParaRPr lang="nl-NL" sz="1600"/>
          </a:p>
        </p:txBody>
      </p:sp>
      <p:sp>
        <p:nvSpPr>
          <p:cNvPr id="24" name="Tekst 24"/>
          <p:cNvSpPr txBox="1"/>
          <p:nvPr/>
        </p:nvSpPr>
        <p:spPr>
          <a:xfrm>
            <a:off x="1370000" y="2280000"/>
            <a:ext cx="1660000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100" b="0" dirty="0">
                <a:solidFill>
                  <a:srgbClr val="FFFFFF"/>
                </a:solidFill>
                <a:latin typeface="Calibri"/>
              </a:rPr>
              <a:t>Suïcidaliteit herkennen en bespreken</a:t>
            </a:r>
            <a:endParaRPr lang="nl-NL" sz="1100" dirty="0"/>
          </a:p>
        </p:txBody>
      </p:sp>
      <p:sp>
        <p:nvSpPr>
          <p:cNvPr id="60" name="Tekst 60"/>
          <p:cNvSpPr txBox="1"/>
          <p:nvPr/>
        </p:nvSpPr>
        <p:spPr>
          <a:xfrm>
            <a:off x="3210000" y="2100000"/>
            <a:ext cx="25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2500" b="1">
                <a:solidFill>
                  <a:srgbClr val="FFFFFF"/>
                </a:solidFill>
                <a:latin typeface="Calibri"/>
              </a:rPr>
              <a:t>›</a:t>
            </a:r>
            <a:endParaRPr lang="nl-NL" sz="2500"/>
          </a:p>
        </p:txBody>
      </p:sp>
      <p:sp>
        <p:nvSpPr>
          <p:cNvPr id="25" name="Vorm 25"/>
          <p:cNvSpPr/>
          <p:nvPr/>
        </p:nvSpPr>
        <p:spPr>
          <a:xfrm>
            <a:off x="3460000" y="1760000"/>
            <a:ext cx="2600000" cy="1250000"/>
          </a:xfrm>
          <a:prstGeom prst="roundRect">
            <a:avLst/>
          </a:prstGeom>
          <a:solidFill>
            <a:srgbClr val="36B4D8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6" name="Vorm 26"/>
          <p:cNvSpPr/>
          <p:nvPr/>
        </p:nvSpPr>
        <p:spPr>
          <a:xfrm>
            <a:off x="3580000" y="1910000"/>
            <a:ext cx="500000" cy="500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7" name="Tekst 27"/>
          <p:cNvSpPr txBox="1"/>
          <p:nvPr/>
        </p:nvSpPr>
        <p:spPr>
          <a:xfrm>
            <a:off x="3580000" y="2030000"/>
            <a:ext cx="50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600" b="1">
                <a:solidFill>
                  <a:srgbClr val="36B4D8"/>
                </a:solidFill>
                <a:latin typeface="Calibri"/>
              </a:rPr>
              <a:t>2</a:t>
            </a:r>
            <a:endParaRPr lang="nl-NL" sz="1600"/>
          </a:p>
        </p:txBody>
      </p:sp>
      <p:sp>
        <p:nvSpPr>
          <p:cNvPr id="28" name="Tekst 28"/>
          <p:cNvSpPr txBox="1"/>
          <p:nvPr/>
        </p:nvSpPr>
        <p:spPr>
          <a:xfrm>
            <a:off x="4210000" y="1900000"/>
            <a:ext cx="166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600" b="1">
                <a:solidFill>
                  <a:srgbClr val="FFFFFF"/>
                </a:solidFill>
                <a:latin typeface="Calibri"/>
              </a:rPr>
              <a:t>Diagnostiek</a:t>
            </a:r>
            <a:endParaRPr lang="nl-NL" sz="1600"/>
          </a:p>
        </p:txBody>
      </p:sp>
      <p:sp>
        <p:nvSpPr>
          <p:cNvPr id="29" name="Tekst 29"/>
          <p:cNvSpPr txBox="1"/>
          <p:nvPr/>
        </p:nvSpPr>
        <p:spPr>
          <a:xfrm>
            <a:off x="4210000" y="2280000"/>
            <a:ext cx="1660000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100" b="0">
                <a:solidFill>
                  <a:srgbClr val="FFFFFF"/>
                </a:solidFill>
                <a:latin typeface="Calibri"/>
              </a:rPr>
              <a:t>CASE/narratief interview + structuurdiagnose</a:t>
            </a:r>
            <a:endParaRPr lang="nl-NL" sz="1100"/>
          </a:p>
        </p:txBody>
      </p:sp>
      <p:sp>
        <p:nvSpPr>
          <p:cNvPr id="61" name="Tekst 61"/>
          <p:cNvSpPr txBox="1"/>
          <p:nvPr/>
        </p:nvSpPr>
        <p:spPr>
          <a:xfrm>
            <a:off x="6050000" y="2100000"/>
            <a:ext cx="25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2500" b="1">
                <a:solidFill>
                  <a:srgbClr val="FFFFFF"/>
                </a:solidFill>
                <a:latin typeface="Calibri"/>
              </a:rPr>
              <a:t>›</a:t>
            </a:r>
            <a:endParaRPr lang="nl-NL" sz="2500"/>
          </a:p>
        </p:txBody>
      </p:sp>
      <p:sp>
        <p:nvSpPr>
          <p:cNvPr id="30" name="Vorm 30"/>
          <p:cNvSpPr/>
          <p:nvPr/>
        </p:nvSpPr>
        <p:spPr>
          <a:xfrm>
            <a:off x="6300000" y="1760000"/>
            <a:ext cx="2600000" cy="1250000"/>
          </a:xfrm>
          <a:prstGeom prst="roundRect">
            <a:avLst/>
          </a:prstGeom>
          <a:solidFill>
            <a:srgbClr val="00A6A6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1" name="Vorm 31"/>
          <p:cNvSpPr/>
          <p:nvPr/>
        </p:nvSpPr>
        <p:spPr>
          <a:xfrm>
            <a:off x="6420000" y="1910000"/>
            <a:ext cx="500000" cy="500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2" name="Tekst 32"/>
          <p:cNvSpPr txBox="1"/>
          <p:nvPr/>
        </p:nvSpPr>
        <p:spPr>
          <a:xfrm>
            <a:off x="6420000" y="2030000"/>
            <a:ext cx="50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600" b="1">
                <a:solidFill>
                  <a:srgbClr val="00A6A6"/>
                </a:solidFill>
                <a:latin typeface="Calibri"/>
              </a:rPr>
              <a:t>3</a:t>
            </a:r>
            <a:endParaRPr lang="nl-NL" sz="1600"/>
          </a:p>
        </p:txBody>
      </p:sp>
      <p:sp>
        <p:nvSpPr>
          <p:cNvPr id="33" name="Tekst 33"/>
          <p:cNvSpPr txBox="1"/>
          <p:nvPr/>
        </p:nvSpPr>
        <p:spPr>
          <a:xfrm>
            <a:off x="7050000" y="1900000"/>
            <a:ext cx="166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600" b="1" dirty="0">
                <a:solidFill>
                  <a:srgbClr val="FFFFFF"/>
                </a:solidFill>
                <a:latin typeface="Calibri"/>
              </a:rPr>
              <a:t>Behandeling</a:t>
            </a:r>
            <a:endParaRPr lang="nl-NL" sz="1600" dirty="0"/>
          </a:p>
        </p:txBody>
      </p:sp>
      <p:sp>
        <p:nvSpPr>
          <p:cNvPr id="34" name="Tekst 34"/>
          <p:cNvSpPr txBox="1"/>
          <p:nvPr/>
        </p:nvSpPr>
        <p:spPr>
          <a:xfrm>
            <a:off x="7050000" y="2280000"/>
            <a:ext cx="1660000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100" b="0">
                <a:solidFill>
                  <a:srgbClr val="FFFFFF"/>
                </a:solidFill>
                <a:latin typeface="Calibri"/>
              </a:rPr>
              <a:t>Directe/indirecte therapie + veiligheidsplan</a:t>
            </a:r>
            <a:endParaRPr lang="nl-NL" sz="1100"/>
          </a:p>
        </p:txBody>
      </p:sp>
      <p:sp>
        <p:nvSpPr>
          <p:cNvPr id="62" name="Tekst 62"/>
          <p:cNvSpPr txBox="1"/>
          <p:nvPr/>
        </p:nvSpPr>
        <p:spPr>
          <a:xfrm>
            <a:off x="8890000" y="2100000"/>
            <a:ext cx="25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2500" b="1">
                <a:solidFill>
                  <a:srgbClr val="FFFFFF"/>
                </a:solidFill>
                <a:latin typeface="Calibri"/>
              </a:rPr>
              <a:t>›</a:t>
            </a:r>
            <a:endParaRPr lang="nl-NL" sz="2500"/>
          </a:p>
        </p:txBody>
      </p:sp>
      <p:sp>
        <p:nvSpPr>
          <p:cNvPr id="35" name="Vorm 35"/>
          <p:cNvSpPr/>
          <p:nvPr/>
        </p:nvSpPr>
        <p:spPr>
          <a:xfrm>
            <a:off x="9140000" y="1760000"/>
            <a:ext cx="2600000" cy="1250000"/>
          </a:xfrm>
          <a:prstGeom prst="roundRect">
            <a:avLst/>
          </a:prstGeom>
          <a:solidFill>
            <a:srgbClr val="69B9A8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6" name="Vorm 36"/>
          <p:cNvSpPr/>
          <p:nvPr/>
        </p:nvSpPr>
        <p:spPr>
          <a:xfrm>
            <a:off x="9260000" y="1910000"/>
            <a:ext cx="500000" cy="500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7" name="Tekst 37"/>
          <p:cNvSpPr txBox="1"/>
          <p:nvPr/>
        </p:nvSpPr>
        <p:spPr>
          <a:xfrm>
            <a:off x="9260000" y="2030000"/>
            <a:ext cx="50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600" b="1">
                <a:solidFill>
                  <a:srgbClr val="69B9A8"/>
                </a:solidFill>
                <a:latin typeface="Calibri"/>
              </a:rPr>
              <a:t>4</a:t>
            </a:r>
            <a:endParaRPr lang="nl-NL" sz="1600"/>
          </a:p>
        </p:txBody>
      </p:sp>
      <p:sp>
        <p:nvSpPr>
          <p:cNvPr id="38" name="Tekst 38"/>
          <p:cNvSpPr txBox="1"/>
          <p:nvPr/>
        </p:nvSpPr>
        <p:spPr>
          <a:xfrm>
            <a:off x="9890000" y="1900000"/>
            <a:ext cx="166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600" b="1">
                <a:solidFill>
                  <a:srgbClr val="FFFFFF"/>
                </a:solidFill>
                <a:latin typeface="Calibri"/>
              </a:rPr>
              <a:t>Naasten</a:t>
            </a:r>
            <a:endParaRPr lang="nl-NL" sz="1600"/>
          </a:p>
        </p:txBody>
      </p:sp>
      <p:sp>
        <p:nvSpPr>
          <p:cNvPr id="39" name="Tekst 39"/>
          <p:cNvSpPr txBox="1"/>
          <p:nvPr/>
        </p:nvSpPr>
        <p:spPr>
          <a:xfrm>
            <a:off x="9890000" y="2280000"/>
            <a:ext cx="1660000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100" b="0">
                <a:solidFill>
                  <a:srgbClr val="FFFFFF"/>
                </a:solidFill>
                <a:latin typeface="Calibri"/>
              </a:rPr>
              <a:t>Waar mogelijk actief samenwerken</a:t>
            </a:r>
            <a:endParaRPr lang="nl-NL" sz="1100"/>
          </a:p>
        </p:txBody>
      </p:sp>
      <p:sp>
        <p:nvSpPr>
          <p:cNvPr id="70" name="Tekst 70"/>
          <p:cNvSpPr txBox="1"/>
          <p:nvPr/>
        </p:nvSpPr>
        <p:spPr>
          <a:xfrm>
            <a:off x="850000" y="3270000"/>
            <a:ext cx="105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700" b="1">
                <a:solidFill>
                  <a:srgbClr val="17324D"/>
                </a:solidFill>
                <a:latin typeface="Calibri"/>
              </a:rPr>
              <a:t>Randvoorwaarden voor structurele inbedding</a:t>
            </a:r>
            <a:endParaRPr lang="nl-NL" sz="1700"/>
          </a:p>
        </p:txBody>
      </p:sp>
      <p:sp>
        <p:nvSpPr>
          <p:cNvPr id="80" name="Vorm 80"/>
          <p:cNvSpPr/>
          <p:nvPr/>
        </p:nvSpPr>
        <p:spPr>
          <a:xfrm>
            <a:off x="650000" y="3730000"/>
            <a:ext cx="3420000" cy="760000"/>
          </a:xfrm>
          <a:prstGeom prst="roundRect">
            <a:avLst/>
          </a:prstGeom>
          <a:solidFill>
            <a:srgbClr val="F3F9FC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81" name="Vorm 81"/>
          <p:cNvSpPr/>
          <p:nvPr/>
        </p:nvSpPr>
        <p:spPr>
          <a:xfrm>
            <a:off x="650000" y="3730000"/>
            <a:ext cx="120000" cy="760000"/>
          </a:xfrm>
          <a:prstGeom prst="rect">
            <a:avLst/>
          </a:prstGeom>
          <a:solidFill>
            <a:srgbClr val="2DA8DD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82" name="Tekst 82"/>
          <p:cNvSpPr txBox="1"/>
          <p:nvPr/>
        </p:nvSpPr>
        <p:spPr>
          <a:xfrm>
            <a:off x="900000" y="3840000"/>
            <a:ext cx="2920000" cy="2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400" b="1">
                <a:solidFill>
                  <a:srgbClr val="17324D"/>
                </a:solidFill>
                <a:latin typeface="Calibri"/>
              </a:rPr>
              <a:t>EPD</a:t>
            </a:r>
            <a:endParaRPr lang="nl-NL" sz="1400"/>
          </a:p>
        </p:txBody>
      </p:sp>
      <p:sp>
        <p:nvSpPr>
          <p:cNvPr id="83" name="Tekst 83"/>
          <p:cNvSpPr txBox="1"/>
          <p:nvPr/>
        </p:nvSpPr>
        <p:spPr>
          <a:xfrm>
            <a:off x="900000" y="4120000"/>
            <a:ext cx="292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100" b="0">
                <a:solidFill>
                  <a:srgbClr val="5E7280"/>
                </a:solidFill>
                <a:latin typeface="Calibri"/>
              </a:rPr>
              <a:t>Goede verslaglegging</a:t>
            </a:r>
            <a:endParaRPr lang="nl-NL" sz="1100"/>
          </a:p>
        </p:txBody>
      </p:sp>
      <p:sp>
        <p:nvSpPr>
          <p:cNvPr id="6" name="Vorm 83"/>
          <p:cNvSpPr/>
          <p:nvPr/>
        </p:nvSpPr>
        <p:spPr>
          <a:xfrm>
            <a:off x="4360000" y="3730000"/>
            <a:ext cx="3420000" cy="760000"/>
          </a:xfrm>
          <a:prstGeom prst="roundRect">
            <a:avLst/>
          </a:prstGeom>
          <a:solidFill>
            <a:srgbClr val="F3F9FC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84" name="Vorm 84"/>
          <p:cNvSpPr/>
          <p:nvPr/>
        </p:nvSpPr>
        <p:spPr>
          <a:xfrm>
            <a:off x="4360000" y="3730000"/>
            <a:ext cx="120000" cy="760000"/>
          </a:xfrm>
          <a:prstGeom prst="rect">
            <a:avLst/>
          </a:prstGeom>
          <a:solidFill>
            <a:srgbClr val="00A6A6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85" name="Tekst 85"/>
          <p:cNvSpPr txBox="1"/>
          <p:nvPr/>
        </p:nvSpPr>
        <p:spPr>
          <a:xfrm>
            <a:off x="4610000" y="3840000"/>
            <a:ext cx="2920000" cy="2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400" b="1">
                <a:solidFill>
                  <a:srgbClr val="17324D"/>
                </a:solidFill>
                <a:latin typeface="Calibri"/>
              </a:rPr>
              <a:t>Ervaringsdeskundigheid</a:t>
            </a:r>
            <a:endParaRPr lang="nl-NL" sz="1400"/>
          </a:p>
        </p:txBody>
      </p:sp>
      <p:sp>
        <p:nvSpPr>
          <p:cNvPr id="86" name="Tekst 86"/>
          <p:cNvSpPr txBox="1"/>
          <p:nvPr/>
        </p:nvSpPr>
        <p:spPr>
          <a:xfrm>
            <a:off x="4610000" y="4120000"/>
            <a:ext cx="292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100" b="0">
                <a:solidFill>
                  <a:srgbClr val="5E7280"/>
                </a:solidFill>
                <a:latin typeface="Calibri"/>
              </a:rPr>
              <a:t>Ervaringskennis benutten</a:t>
            </a:r>
            <a:endParaRPr lang="nl-NL" sz="1100"/>
          </a:p>
        </p:txBody>
      </p:sp>
      <p:sp>
        <p:nvSpPr>
          <p:cNvPr id="7" name="Vorm 86"/>
          <p:cNvSpPr/>
          <p:nvPr/>
        </p:nvSpPr>
        <p:spPr>
          <a:xfrm>
            <a:off x="8070000" y="3730000"/>
            <a:ext cx="3420000" cy="760000"/>
          </a:xfrm>
          <a:prstGeom prst="roundRect">
            <a:avLst/>
          </a:prstGeom>
          <a:solidFill>
            <a:srgbClr val="F3F9FC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87" name="Vorm 87"/>
          <p:cNvSpPr/>
          <p:nvPr/>
        </p:nvSpPr>
        <p:spPr>
          <a:xfrm>
            <a:off x="8070000" y="3730000"/>
            <a:ext cx="120000" cy="760000"/>
          </a:xfrm>
          <a:prstGeom prst="rect">
            <a:avLst/>
          </a:prstGeom>
          <a:solidFill>
            <a:srgbClr val="F08072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88" name="Tekst 88"/>
          <p:cNvSpPr txBox="1"/>
          <p:nvPr/>
        </p:nvSpPr>
        <p:spPr>
          <a:xfrm>
            <a:off x="8320000" y="3840000"/>
            <a:ext cx="2920000" cy="2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400" b="1">
                <a:solidFill>
                  <a:srgbClr val="17324D"/>
                </a:solidFill>
                <a:latin typeface="Calibri"/>
              </a:rPr>
              <a:t>Scholing</a:t>
            </a:r>
            <a:endParaRPr lang="nl-NL" sz="1400"/>
          </a:p>
        </p:txBody>
      </p:sp>
      <p:sp>
        <p:nvSpPr>
          <p:cNvPr id="89" name="Tekst 89"/>
          <p:cNvSpPr txBox="1"/>
          <p:nvPr/>
        </p:nvSpPr>
        <p:spPr>
          <a:xfrm>
            <a:off x="8320000" y="4120000"/>
            <a:ext cx="292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100" b="0">
                <a:solidFill>
                  <a:srgbClr val="5E7280"/>
                </a:solidFill>
                <a:latin typeface="Calibri"/>
              </a:rPr>
              <a:t>Basis en verdieping</a:t>
            </a:r>
            <a:endParaRPr lang="nl-NL" sz="1100"/>
          </a:p>
        </p:txBody>
      </p:sp>
      <p:sp>
        <p:nvSpPr>
          <p:cNvPr id="8" name="Vorm 89"/>
          <p:cNvSpPr/>
          <p:nvPr/>
        </p:nvSpPr>
        <p:spPr>
          <a:xfrm>
            <a:off x="650000" y="4700000"/>
            <a:ext cx="3420000" cy="760000"/>
          </a:xfrm>
          <a:prstGeom prst="roundRect">
            <a:avLst/>
          </a:prstGeom>
          <a:solidFill>
            <a:srgbClr val="F3F9FC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90" name="Vorm 90"/>
          <p:cNvSpPr/>
          <p:nvPr/>
        </p:nvSpPr>
        <p:spPr>
          <a:xfrm>
            <a:off x="650000" y="4700000"/>
            <a:ext cx="120000" cy="760000"/>
          </a:xfrm>
          <a:prstGeom prst="rect">
            <a:avLst/>
          </a:prstGeom>
          <a:solidFill>
            <a:srgbClr val="69B9A8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91" name="Tekst 91"/>
          <p:cNvSpPr txBox="1"/>
          <p:nvPr/>
        </p:nvSpPr>
        <p:spPr>
          <a:xfrm>
            <a:off x="900000" y="4810000"/>
            <a:ext cx="2920000" cy="2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400" b="1">
                <a:solidFill>
                  <a:srgbClr val="17324D"/>
                </a:solidFill>
                <a:latin typeface="Calibri"/>
              </a:rPr>
              <a:t>PDCA + data</a:t>
            </a:r>
            <a:endParaRPr lang="nl-NL" sz="1400"/>
          </a:p>
        </p:txBody>
      </p:sp>
      <p:sp>
        <p:nvSpPr>
          <p:cNvPr id="92" name="Tekst 92"/>
          <p:cNvSpPr txBox="1"/>
          <p:nvPr/>
        </p:nvSpPr>
        <p:spPr>
          <a:xfrm>
            <a:off x="900000" y="5090000"/>
            <a:ext cx="292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100" b="0">
                <a:solidFill>
                  <a:srgbClr val="5E7280"/>
                </a:solidFill>
                <a:latin typeface="Calibri"/>
              </a:rPr>
              <a:t>Meten, leren, bijsturen</a:t>
            </a:r>
            <a:endParaRPr lang="nl-NL" sz="1100"/>
          </a:p>
        </p:txBody>
      </p:sp>
      <p:sp>
        <p:nvSpPr>
          <p:cNvPr id="9" name="Vorm 92"/>
          <p:cNvSpPr/>
          <p:nvPr/>
        </p:nvSpPr>
        <p:spPr>
          <a:xfrm>
            <a:off x="4360000" y="4700000"/>
            <a:ext cx="3420000" cy="760000"/>
          </a:xfrm>
          <a:prstGeom prst="roundRect">
            <a:avLst/>
          </a:prstGeom>
          <a:solidFill>
            <a:srgbClr val="F3F9FC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93" name="Vorm 93"/>
          <p:cNvSpPr/>
          <p:nvPr/>
        </p:nvSpPr>
        <p:spPr>
          <a:xfrm>
            <a:off x="4360000" y="4700000"/>
            <a:ext cx="120000" cy="760000"/>
          </a:xfrm>
          <a:prstGeom prst="rect">
            <a:avLst/>
          </a:prstGeom>
          <a:solidFill>
            <a:srgbClr val="F4C35A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94" name="Tekst 94"/>
          <p:cNvSpPr txBox="1"/>
          <p:nvPr/>
        </p:nvSpPr>
        <p:spPr>
          <a:xfrm>
            <a:off x="4610000" y="4810000"/>
            <a:ext cx="2920000" cy="2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400" b="1">
                <a:solidFill>
                  <a:srgbClr val="17324D"/>
                </a:solidFill>
                <a:latin typeface="Calibri"/>
              </a:rPr>
              <a:t>Nazorg &amp; evaluatie</a:t>
            </a:r>
            <a:endParaRPr lang="nl-NL" sz="1400"/>
          </a:p>
        </p:txBody>
      </p:sp>
      <p:sp>
        <p:nvSpPr>
          <p:cNvPr id="95" name="Tekst 95"/>
          <p:cNvSpPr txBox="1"/>
          <p:nvPr/>
        </p:nvSpPr>
        <p:spPr>
          <a:xfrm>
            <a:off x="4610000" y="5090000"/>
            <a:ext cx="292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100" b="0">
                <a:solidFill>
                  <a:srgbClr val="5E7280"/>
                </a:solidFill>
                <a:latin typeface="Calibri"/>
              </a:rPr>
              <a:t>Leren na een suïcide</a:t>
            </a:r>
            <a:endParaRPr lang="nl-NL" sz="1100"/>
          </a:p>
        </p:txBody>
      </p:sp>
      <p:sp>
        <p:nvSpPr>
          <p:cNvPr id="11" name="Vorm 95"/>
          <p:cNvSpPr/>
          <p:nvPr/>
        </p:nvSpPr>
        <p:spPr>
          <a:xfrm>
            <a:off x="8070000" y="4700000"/>
            <a:ext cx="3420000" cy="760000"/>
          </a:xfrm>
          <a:prstGeom prst="roundRect">
            <a:avLst/>
          </a:prstGeom>
          <a:solidFill>
            <a:srgbClr val="F3F9FC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96" name="Vorm 96"/>
          <p:cNvSpPr/>
          <p:nvPr/>
        </p:nvSpPr>
        <p:spPr>
          <a:xfrm>
            <a:off x="8070000" y="4700000"/>
            <a:ext cx="120000" cy="760000"/>
          </a:xfrm>
          <a:prstGeom prst="rect">
            <a:avLst/>
          </a:prstGeom>
          <a:solidFill>
            <a:srgbClr val="2DA8DD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97" name="Tekst 97"/>
          <p:cNvSpPr txBox="1"/>
          <p:nvPr/>
        </p:nvSpPr>
        <p:spPr>
          <a:xfrm>
            <a:off x="8320000" y="4810000"/>
            <a:ext cx="2920000" cy="2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400" b="1">
                <a:solidFill>
                  <a:srgbClr val="17324D"/>
                </a:solidFill>
                <a:latin typeface="Calibri"/>
              </a:rPr>
              <a:t>Leiderschap</a:t>
            </a:r>
            <a:endParaRPr lang="nl-NL" sz="1400"/>
          </a:p>
        </p:txBody>
      </p:sp>
      <p:sp>
        <p:nvSpPr>
          <p:cNvPr id="98" name="Tekst 98"/>
          <p:cNvSpPr txBox="1"/>
          <p:nvPr/>
        </p:nvSpPr>
        <p:spPr>
          <a:xfrm>
            <a:off x="8320000" y="5090000"/>
            <a:ext cx="292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100" b="0">
                <a:solidFill>
                  <a:srgbClr val="5E7280"/>
                </a:solidFill>
                <a:latin typeface="Calibri"/>
              </a:rPr>
              <a:t>Betrokkenheid op alle lagen</a:t>
            </a:r>
            <a:endParaRPr lang="nl-NL" sz="1100"/>
          </a:p>
        </p:txBody>
      </p:sp>
      <p:sp>
        <p:nvSpPr>
          <p:cNvPr id="13" name="Tekst 8">
            <a:extLst>
              <a:ext uri="{FF2B5EF4-FFF2-40B4-BE49-F238E27FC236}">
                <a16:creationId xmlns:a16="http://schemas.microsoft.com/office/drawing/2014/main" id="{5CF9A6A2-7060-5499-109E-4D3E77E6AC5A}"/>
              </a:ext>
            </a:extLst>
          </p:cNvPr>
          <p:cNvSpPr txBox="1"/>
          <p:nvPr/>
        </p:nvSpPr>
        <p:spPr>
          <a:xfrm>
            <a:off x="650000" y="1145000"/>
            <a:ext cx="10800000" cy="5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600" b="0" dirty="0">
                <a:solidFill>
                  <a:srgbClr val="617887"/>
                </a:solidFill>
                <a:latin typeface="Aptos"/>
              </a:rPr>
              <a:t>Leden werken toe naar een complete cliëntreis volgens de Richtlijn Suïcidaliteit — ondersteund door stevige organisatorische randvoorwaarden.</a:t>
            </a:r>
            <a:endParaRPr lang="nl-NL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4D62A-FFB2-0860-E77E-BCF3740F6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2">
            <a:extLst>
              <a:ext uri="{FF2B5EF4-FFF2-40B4-BE49-F238E27FC236}">
                <a16:creationId xmlns:a16="http://schemas.microsoft.com/office/drawing/2014/main" id="{7ED072FB-4E36-9719-64C8-5155B87CE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40135"/>
          </a:xfrm>
          <a:prstGeom prst="rect">
            <a:avLst/>
          </a:prstGeom>
        </p:spPr>
      </p:pic>
      <p:pic>
        <p:nvPicPr>
          <p:cNvPr id="3" name="Afbeelding 3">
            <a:extLst>
              <a:ext uri="{FF2B5EF4-FFF2-40B4-BE49-F238E27FC236}">
                <a16:creationId xmlns:a16="http://schemas.microsoft.com/office/drawing/2014/main" id="{B90D98FC-328D-EA38-7E7A-3C04EFC84D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7000"/>
            <a:ext cx="12192000" cy="640137"/>
          </a:xfrm>
          <a:prstGeom prst="rect">
            <a:avLst/>
          </a:prstGeom>
        </p:spPr>
      </p:pic>
      <p:sp>
        <p:nvSpPr>
          <p:cNvPr id="4" name="Tekst 4">
            <a:extLst>
              <a:ext uri="{FF2B5EF4-FFF2-40B4-BE49-F238E27FC236}">
                <a16:creationId xmlns:a16="http://schemas.microsoft.com/office/drawing/2014/main" id="{6685E31F-368D-7740-C7A8-A517BC5E44BE}"/>
              </a:ext>
            </a:extLst>
          </p:cNvPr>
          <p:cNvSpPr txBox="1"/>
          <p:nvPr/>
        </p:nvSpPr>
        <p:spPr>
          <a:xfrm>
            <a:off x="838200" y="820135"/>
            <a:ext cx="10515600" cy="6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700" b="0" dirty="0">
                <a:solidFill>
                  <a:srgbClr val="2DA8DD"/>
                </a:solidFill>
                <a:latin typeface="Berlin Sans FB"/>
              </a:rPr>
              <a:t>Waarom Dataverzameling binnen </a:t>
            </a:r>
            <a:r>
              <a:rPr lang="nl-NL" sz="2700" b="0" dirty="0" err="1">
                <a:solidFill>
                  <a:srgbClr val="2DA8DD"/>
                </a:solidFill>
                <a:latin typeface="Berlin Sans FB"/>
              </a:rPr>
              <a:t>Supranet</a:t>
            </a:r>
            <a:r>
              <a:rPr lang="nl-NL" sz="2700" b="0" dirty="0">
                <a:solidFill>
                  <a:srgbClr val="2DA8DD"/>
                </a:solidFill>
                <a:latin typeface="Berlin Sans FB"/>
              </a:rPr>
              <a:t>?</a:t>
            </a:r>
            <a:endParaRPr lang="nl-NL" sz="2700" dirty="0"/>
          </a:p>
        </p:txBody>
      </p:sp>
      <p:pic>
        <p:nvPicPr>
          <p:cNvPr id="5" name="Picture 4" descr="Pdca Cycle Examples – Pdca Cycle Wiki – IRONP">
            <a:extLst>
              <a:ext uri="{FF2B5EF4-FFF2-40B4-BE49-F238E27FC236}">
                <a16:creationId xmlns:a16="http://schemas.microsoft.com/office/drawing/2014/main" id="{FA4219A6-97A8-662A-CD83-D0BA47EAF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5831" y="1583399"/>
            <a:ext cx="4520337" cy="452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311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45741-DA35-2E43-CE4A-9772DAE58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2">
            <a:extLst>
              <a:ext uri="{FF2B5EF4-FFF2-40B4-BE49-F238E27FC236}">
                <a16:creationId xmlns:a16="http://schemas.microsoft.com/office/drawing/2014/main" id="{3C482149-BD99-0A86-5A94-04B21B04B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40135"/>
          </a:xfrm>
          <a:prstGeom prst="rect">
            <a:avLst/>
          </a:prstGeom>
        </p:spPr>
      </p:pic>
      <p:pic>
        <p:nvPicPr>
          <p:cNvPr id="3" name="Afbeelding 3">
            <a:extLst>
              <a:ext uri="{FF2B5EF4-FFF2-40B4-BE49-F238E27FC236}">
                <a16:creationId xmlns:a16="http://schemas.microsoft.com/office/drawing/2014/main" id="{5F9F9B36-28D3-54E0-8D2F-821754025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7000"/>
            <a:ext cx="12192000" cy="640137"/>
          </a:xfrm>
          <a:prstGeom prst="rect">
            <a:avLst/>
          </a:prstGeom>
        </p:spPr>
      </p:pic>
      <p:sp>
        <p:nvSpPr>
          <p:cNvPr id="4" name="Tekst 4">
            <a:extLst>
              <a:ext uri="{FF2B5EF4-FFF2-40B4-BE49-F238E27FC236}">
                <a16:creationId xmlns:a16="http://schemas.microsoft.com/office/drawing/2014/main" id="{C09BEE34-FA28-D5F8-2B8F-120D1BB17A57}"/>
              </a:ext>
            </a:extLst>
          </p:cNvPr>
          <p:cNvSpPr txBox="1"/>
          <p:nvPr/>
        </p:nvSpPr>
        <p:spPr>
          <a:xfrm>
            <a:off x="837200" y="676568"/>
            <a:ext cx="10515600" cy="6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700" b="0" dirty="0">
                <a:solidFill>
                  <a:srgbClr val="2DA8DD"/>
                </a:solidFill>
                <a:latin typeface="Berlin Sans FB"/>
              </a:rPr>
              <a:t>Verzamelen We het Aantal Suïcides in de GGZ?</a:t>
            </a:r>
            <a:endParaRPr lang="nl-NL" sz="2700" dirty="0"/>
          </a:p>
        </p:txBody>
      </p:sp>
      <p:sp>
        <p:nvSpPr>
          <p:cNvPr id="10" name="Tekst 10">
            <a:extLst>
              <a:ext uri="{FF2B5EF4-FFF2-40B4-BE49-F238E27FC236}">
                <a16:creationId xmlns:a16="http://schemas.microsoft.com/office/drawing/2014/main" id="{461227CC-B9AA-F148-E175-7892BF5716F7}"/>
              </a:ext>
            </a:extLst>
          </p:cNvPr>
          <p:cNvSpPr txBox="1"/>
          <p:nvPr/>
        </p:nvSpPr>
        <p:spPr>
          <a:xfrm>
            <a:off x="895000" y="1465000"/>
            <a:ext cx="10400000" cy="4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600" b="0" dirty="0">
                <a:solidFill>
                  <a:srgbClr val="5E7280"/>
                </a:solidFill>
                <a:latin typeface="Calibri"/>
              </a:rPr>
              <a:t>Ja… </a:t>
            </a:r>
            <a:endParaRPr lang="nl-NL" sz="1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E5500E-F5BE-39B9-73A8-6E9BDA2E5B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98694"/>
            <a:ext cx="12192000" cy="3049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30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EABB3-D896-645B-5AF9-96C3B181B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2">
            <a:extLst>
              <a:ext uri="{FF2B5EF4-FFF2-40B4-BE49-F238E27FC236}">
                <a16:creationId xmlns:a16="http://schemas.microsoft.com/office/drawing/2014/main" id="{449B68A0-C31F-6F26-34EC-C07A82F00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40135"/>
          </a:xfrm>
          <a:prstGeom prst="rect">
            <a:avLst/>
          </a:prstGeom>
        </p:spPr>
      </p:pic>
      <p:pic>
        <p:nvPicPr>
          <p:cNvPr id="3" name="Afbeelding 3">
            <a:extLst>
              <a:ext uri="{FF2B5EF4-FFF2-40B4-BE49-F238E27FC236}">
                <a16:creationId xmlns:a16="http://schemas.microsoft.com/office/drawing/2014/main" id="{DFAD68C2-2310-C6DE-23E4-8AD3CC8B05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7000"/>
            <a:ext cx="12192000" cy="640137"/>
          </a:xfrm>
          <a:prstGeom prst="rect">
            <a:avLst/>
          </a:prstGeom>
        </p:spPr>
      </p:pic>
      <p:sp>
        <p:nvSpPr>
          <p:cNvPr id="4" name="Tekst 4">
            <a:extLst>
              <a:ext uri="{FF2B5EF4-FFF2-40B4-BE49-F238E27FC236}">
                <a16:creationId xmlns:a16="http://schemas.microsoft.com/office/drawing/2014/main" id="{60278521-A2B6-051E-98EA-B31738197D1E}"/>
              </a:ext>
            </a:extLst>
          </p:cNvPr>
          <p:cNvSpPr txBox="1"/>
          <p:nvPr/>
        </p:nvSpPr>
        <p:spPr>
          <a:xfrm>
            <a:off x="837200" y="676568"/>
            <a:ext cx="10515600" cy="6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700" b="0" dirty="0">
                <a:solidFill>
                  <a:srgbClr val="2DA8DD"/>
                </a:solidFill>
                <a:latin typeface="Berlin Sans FB"/>
              </a:rPr>
              <a:t>Waarom het Suïcidecijfer Onvoldoende Is</a:t>
            </a:r>
            <a:endParaRPr lang="nl-NL" sz="2700" dirty="0"/>
          </a:p>
        </p:txBody>
      </p:sp>
      <p:sp>
        <p:nvSpPr>
          <p:cNvPr id="16" name="Vorm 28">
            <a:extLst>
              <a:ext uri="{FF2B5EF4-FFF2-40B4-BE49-F238E27FC236}">
                <a16:creationId xmlns:a16="http://schemas.microsoft.com/office/drawing/2014/main" id="{620CC942-D11C-3EA1-9C37-D5B1A8851BAD}"/>
              </a:ext>
            </a:extLst>
          </p:cNvPr>
          <p:cNvSpPr/>
          <p:nvPr/>
        </p:nvSpPr>
        <p:spPr>
          <a:xfrm>
            <a:off x="837200" y="4029284"/>
            <a:ext cx="5200000" cy="103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DE3EC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18" name="Vorm 29">
            <a:extLst>
              <a:ext uri="{FF2B5EF4-FFF2-40B4-BE49-F238E27FC236}">
                <a16:creationId xmlns:a16="http://schemas.microsoft.com/office/drawing/2014/main" id="{7B690F7C-A824-82B7-5AEE-0419F339FD58}"/>
              </a:ext>
            </a:extLst>
          </p:cNvPr>
          <p:cNvSpPr/>
          <p:nvPr/>
        </p:nvSpPr>
        <p:spPr>
          <a:xfrm>
            <a:off x="837200" y="4029284"/>
            <a:ext cx="140000" cy="1030000"/>
          </a:xfrm>
          <a:prstGeom prst="rect">
            <a:avLst/>
          </a:prstGeom>
          <a:solidFill>
            <a:srgbClr val="EE7B55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4" name="Tekst 30">
            <a:extLst>
              <a:ext uri="{FF2B5EF4-FFF2-40B4-BE49-F238E27FC236}">
                <a16:creationId xmlns:a16="http://schemas.microsoft.com/office/drawing/2014/main" id="{E852E362-C779-CA23-5236-4264B410BDE9}"/>
              </a:ext>
            </a:extLst>
          </p:cNvPr>
          <p:cNvSpPr txBox="1"/>
          <p:nvPr/>
        </p:nvSpPr>
        <p:spPr>
          <a:xfrm>
            <a:off x="1137200" y="4409027"/>
            <a:ext cx="1806640" cy="3544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r>
              <a:rPr lang="nl-NL" sz="1500" b="1" dirty="0">
                <a:solidFill>
                  <a:srgbClr val="123D63"/>
                </a:solidFill>
                <a:latin typeface="Aptos"/>
              </a:rPr>
              <a:t>Niet </a:t>
            </a:r>
            <a:r>
              <a:rPr lang="nl-NL" sz="1500" b="1" dirty="0" err="1">
                <a:solidFill>
                  <a:srgbClr val="123D63"/>
                </a:solidFill>
                <a:latin typeface="Aptos"/>
              </a:rPr>
              <a:t>actionable</a:t>
            </a:r>
            <a:endParaRPr lang="nl-NL" sz="1500" dirty="0"/>
          </a:p>
        </p:txBody>
      </p:sp>
      <p:sp>
        <p:nvSpPr>
          <p:cNvPr id="8" name="Vorm 28">
            <a:extLst>
              <a:ext uri="{FF2B5EF4-FFF2-40B4-BE49-F238E27FC236}">
                <a16:creationId xmlns:a16="http://schemas.microsoft.com/office/drawing/2014/main" id="{8BC6CD15-76B3-FCF4-2E9C-11C9E7C67A13}"/>
              </a:ext>
            </a:extLst>
          </p:cNvPr>
          <p:cNvSpPr/>
          <p:nvPr/>
        </p:nvSpPr>
        <p:spPr>
          <a:xfrm>
            <a:off x="837200" y="1797851"/>
            <a:ext cx="5200000" cy="103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DE3EC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13" name="Vorm 29">
            <a:extLst>
              <a:ext uri="{FF2B5EF4-FFF2-40B4-BE49-F238E27FC236}">
                <a16:creationId xmlns:a16="http://schemas.microsoft.com/office/drawing/2014/main" id="{7DEAB939-4662-391D-A2A8-BBA85DAC177F}"/>
              </a:ext>
            </a:extLst>
          </p:cNvPr>
          <p:cNvSpPr/>
          <p:nvPr/>
        </p:nvSpPr>
        <p:spPr>
          <a:xfrm>
            <a:off x="837200" y="1797851"/>
            <a:ext cx="140000" cy="1030000"/>
          </a:xfrm>
          <a:prstGeom prst="rect">
            <a:avLst/>
          </a:prstGeom>
          <a:solidFill>
            <a:srgbClr val="EE7B55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7" name="Tekst 30">
            <a:extLst>
              <a:ext uri="{FF2B5EF4-FFF2-40B4-BE49-F238E27FC236}">
                <a16:creationId xmlns:a16="http://schemas.microsoft.com/office/drawing/2014/main" id="{4B9BF277-9550-A518-D35C-0881A199178B}"/>
              </a:ext>
            </a:extLst>
          </p:cNvPr>
          <p:cNvSpPr txBox="1"/>
          <p:nvPr/>
        </p:nvSpPr>
        <p:spPr>
          <a:xfrm>
            <a:off x="1137200" y="1917850"/>
            <a:ext cx="1600160" cy="5240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r>
              <a:rPr lang="nl-NL" sz="1500" b="1" dirty="0">
                <a:solidFill>
                  <a:srgbClr val="123D63"/>
                </a:solidFill>
                <a:latin typeface="Aptos"/>
              </a:rPr>
              <a:t>Ontmoedigt </a:t>
            </a:r>
            <a:r>
              <a:rPr lang="nl-NL" sz="1500" b="1" dirty="0" err="1">
                <a:solidFill>
                  <a:srgbClr val="123D63"/>
                </a:solidFill>
                <a:latin typeface="Aptos"/>
              </a:rPr>
              <a:t>outreach</a:t>
            </a:r>
            <a:r>
              <a:rPr lang="nl-NL" sz="1500" b="1" dirty="0">
                <a:solidFill>
                  <a:srgbClr val="123D63"/>
                </a:solidFill>
                <a:latin typeface="Aptos"/>
              </a:rPr>
              <a:t> activiteiten</a:t>
            </a:r>
            <a:endParaRPr lang="nl-NL" sz="1500" dirty="0"/>
          </a:p>
        </p:txBody>
      </p:sp>
      <p:sp>
        <p:nvSpPr>
          <p:cNvPr id="20" name="Tekst 31">
            <a:extLst>
              <a:ext uri="{FF2B5EF4-FFF2-40B4-BE49-F238E27FC236}">
                <a16:creationId xmlns:a16="http://schemas.microsoft.com/office/drawing/2014/main" id="{0F3FC641-9A1E-F3CA-436A-39604812168D}"/>
              </a:ext>
            </a:extLst>
          </p:cNvPr>
          <p:cNvSpPr txBox="1"/>
          <p:nvPr/>
        </p:nvSpPr>
        <p:spPr>
          <a:xfrm>
            <a:off x="2897360" y="2091933"/>
            <a:ext cx="2750000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r>
              <a:rPr lang="nl-NL" sz="1300" dirty="0">
                <a:solidFill>
                  <a:srgbClr val="233746"/>
                </a:solidFill>
                <a:latin typeface="Aptos"/>
              </a:rPr>
              <a:t>Meer mensen met suïcidaliteit in zorg betekent hoger suïcidecijfer in de GGZ</a:t>
            </a:r>
            <a:endParaRPr lang="nl-NL" sz="1300" dirty="0"/>
          </a:p>
        </p:txBody>
      </p:sp>
      <p:sp>
        <p:nvSpPr>
          <p:cNvPr id="22" name="Tekst 31">
            <a:extLst>
              <a:ext uri="{FF2B5EF4-FFF2-40B4-BE49-F238E27FC236}">
                <a16:creationId xmlns:a16="http://schemas.microsoft.com/office/drawing/2014/main" id="{F3E0057C-0A27-9E4F-2313-396AE4CDD2D4}"/>
              </a:ext>
            </a:extLst>
          </p:cNvPr>
          <p:cNvSpPr txBox="1"/>
          <p:nvPr/>
        </p:nvSpPr>
        <p:spPr>
          <a:xfrm>
            <a:off x="2897360" y="4409027"/>
            <a:ext cx="2750000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300" dirty="0">
                <a:solidFill>
                  <a:srgbClr val="233746"/>
                </a:solidFill>
                <a:latin typeface="Aptos"/>
              </a:rPr>
              <a:t>Je weet niet wat je moet verbeteren</a:t>
            </a:r>
            <a:endParaRPr lang="nl-NL" sz="13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B19964D-0CE1-C88F-0787-02DDA1A284F3}"/>
              </a:ext>
            </a:extLst>
          </p:cNvPr>
          <p:cNvSpPr/>
          <p:nvPr/>
        </p:nvSpPr>
        <p:spPr>
          <a:xfrm rot="16200000">
            <a:off x="8479089" y="2371849"/>
            <a:ext cx="980879" cy="14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9649C80-A4C7-BFC5-564D-326ACB0408CC}"/>
              </a:ext>
            </a:extLst>
          </p:cNvPr>
          <p:cNvSpPr/>
          <p:nvPr/>
        </p:nvSpPr>
        <p:spPr>
          <a:xfrm rot="16200000">
            <a:off x="8478363" y="2067730"/>
            <a:ext cx="1589116" cy="1400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sp>
        <p:nvSpPr>
          <p:cNvPr id="27" name="Tekst 31">
            <a:extLst>
              <a:ext uri="{FF2B5EF4-FFF2-40B4-BE49-F238E27FC236}">
                <a16:creationId xmlns:a16="http://schemas.microsoft.com/office/drawing/2014/main" id="{B250AC4B-36AF-D48B-E185-531D194B29B9}"/>
              </a:ext>
            </a:extLst>
          </p:cNvPr>
          <p:cNvSpPr txBox="1"/>
          <p:nvPr/>
        </p:nvSpPr>
        <p:spPr>
          <a:xfrm>
            <a:off x="6437679" y="3169537"/>
            <a:ext cx="2750000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r>
              <a:rPr lang="nl-NL" sz="1300" dirty="0">
                <a:solidFill>
                  <a:srgbClr val="233746"/>
                </a:solidFill>
                <a:latin typeface="Aptos"/>
              </a:rPr>
              <a:t>40% van suïcides zijn GGZ patiënten</a:t>
            </a:r>
            <a:endParaRPr lang="nl-NL" sz="1300" dirty="0"/>
          </a:p>
        </p:txBody>
      </p:sp>
      <p:sp>
        <p:nvSpPr>
          <p:cNvPr id="29" name="Tekst 31">
            <a:extLst>
              <a:ext uri="{FF2B5EF4-FFF2-40B4-BE49-F238E27FC236}">
                <a16:creationId xmlns:a16="http://schemas.microsoft.com/office/drawing/2014/main" id="{D639E44C-14A3-96C7-153E-7B54A96C056D}"/>
              </a:ext>
            </a:extLst>
          </p:cNvPr>
          <p:cNvSpPr txBox="1"/>
          <p:nvPr/>
        </p:nvSpPr>
        <p:spPr>
          <a:xfrm>
            <a:off x="9187679" y="3169537"/>
            <a:ext cx="2750000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r>
              <a:rPr lang="nl-NL" sz="1300" dirty="0">
                <a:solidFill>
                  <a:srgbClr val="233746"/>
                </a:solidFill>
                <a:latin typeface="Aptos"/>
              </a:rPr>
              <a:t>60% van suïcides zijn geen GGZ patiënten</a:t>
            </a:r>
            <a:endParaRPr lang="nl-NL" sz="1300"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59DC38C-C9C6-6E1A-33B4-E48F7BB05872}"/>
              </a:ext>
            </a:extLst>
          </p:cNvPr>
          <p:cNvCxnSpPr/>
          <p:nvPr/>
        </p:nvCxnSpPr>
        <p:spPr>
          <a:xfrm flipV="1">
            <a:off x="8290560" y="2932289"/>
            <a:ext cx="1564640" cy="83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31" descr="Confused person surrounded by question marks 14074758 Vector Art at ...">
            <a:extLst>
              <a:ext uri="{FF2B5EF4-FFF2-40B4-BE49-F238E27FC236}">
                <a16:creationId xmlns:a16="http://schemas.microsoft.com/office/drawing/2014/main" id="{B967A218-C623-E201-F585-84408F4D0F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642" y="3869537"/>
            <a:ext cx="1288511" cy="2074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69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44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F2BD9-AB46-E5B3-DC03-D3B5987D8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2">
            <a:extLst>
              <a:ext uri="{FF2B5EF4-FFF2-40B4-BE49-F238E27FC236}">
                <a16:creationId xmlns:a16="http://schemas.microsoft.com/office/drawing/2014/main" id="{9D199031-5496-3671-E6B3-312340B05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40135"/>
          </a:xfrm>
          <a:prstGeom prst="rect">
            <a:avLst/>
          </a:prstGeom>
        </p:spPr>
      </p:pic>
      <p:pic>
        <p:nvPicPr>
          <p:cNvPr id="3" name="Afbeelding 3">
            <a:extLst>
              <a:ext uri="{FF2B5EF4-FFF2-40B4-BE49-F238E27FC236}">
                <a16:creationId xmlns:a16="http://schemas.microsoft.com/office/drawing/2014/main" id="{1E7ACA9A-B0FE-2467-ECC2-2F27D2B8B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7000"/>
            <a:ext cx="12192000" cy="640137"/>
          </a:xfrm>
          <a:prstGeom prst="rect">
            <a:avLst/>
          </a:prstGeom>
        </p:spPr>
      </p:pic>
      <p:sp>
        <p:nvSpPr>
          <p:cNvPr id="4" name="Tekst 4">
            <a:extLst>
              <a:ext uri="{FF2B5EF4-FFF2-40B4-BE49-F238E27FC236}">
                <a16:creationId xmlns:a16="http://schemas.microsoft.com/office/drawing/2014/main" id="{475342B5-C8A3-027B-7711-B4FCCE154CF4}"/>
              </a:ext>
            </a:extLst>
          </p:cNvPr>
          <p:cNvSpPr txBox="1"/>
          <p:nvPr/>
        </p:nvSpPr>
        <p:spPr>
          <a:xfrm>
            <a:off x="837200" y="676568"/>
            <a:ext cx="10515600" cy="6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700" b="0" dirty="0">
                <a:solidFill>
                  <a:srgbClr val="2DA8DD"/>
                </a:solidFill>
                <a:latin typeface="Berlin Sans FB"/>
              </a:rPr>
              <a:t>Welke Data Geeft Richting?</a:t>
            </a:r>
            <a:endParaRPr lang="nl-NL" sz="2700" dirty="0"/>
          </a:p>
        </p:txBody>
      </p:sp>
      <p:sp>
        <p:nvSpPr>
          <p:cNvPr id="8" name="Vorm 30">
            <a:extLst>
              <a:ext uri="{FF2B5EF4-FFF2-40B4-BE49-F238E27FC236}">
                <a16:creationId xmlns:a16="http://schemas.microsoft.com/office/drawing/2014/main" id="{8E097538-E399-8E13-A18F-6BB8622C97AD}"/>
              </a:ext>
            </a:extLst>
          </p:cNvPr>
          <p:cNvSpPr/>
          <p:nvPr/>
        </p:nvSpPr>
        <p:spPr>
          <a:xfrm>
            <a:off x="663506" y="2989890"/>
            <a:ext cx="2600000" cy="1250000"/>
          </a:xfrm>
          <a:prstGeom prst="roundRect">
            <a:avLst/>
          </a:prstGeom>
          <a:solidFill>
            <a:srgbClr val="00A6A6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3" name="Vorm 31">
            <a:extLst>
              <a:ext uri="{FF2B5EF4-FFF2-40B4-BE49-F238E27FC236}">
                <a16:creationId xmlns:a16="http://schemas.microsoft.com/office/drawing/2014/main" id="{C742514D-C9BF-88B5-5F04-EB146C12B77F}"/>
              </a:ext>
            </a:extLst>
          </p:cNvPr>
          <p:cNvSpPr/>
          <p:nvPr/>
        </p:nvSpPr>
        <p:spPr>
          <a:xfrm>
            <a:off x="783506" y="3139890"/>
            <a:ext cx="500000" cy="500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7" name="Tekst 32">
            <a:extLst>
              <a:ext uri="{FF2B5EF4-FFF2-40B4-BE49-F238E27FC236}">
                <a16:creationId xmlns:a16="http://schemas.microsoft.com/office/drawing/2014/main" id="{2DE130CE-E2E6-799B-658E-E4E9647F3B25}"/>
              </a:ext>
            </a:extLst>
          </p:cNvPr>
          <p:cNvSpPr txBox="1"/>
          <p:nvPr/>
        </p:nvSpPr>
        <p:spPr>
          <a:xfrm>
            <a:off x="783506" y="3259890"/>
            <a:ext cx="50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600" b="1" dirty="0">
                <a:solidFill>
                  <a:srgbClr val="00A6A6"/>
                </a:solidFill>
                <a:latin typeface="Calibri"/>
              </a:rPr>
              <a:t>!</a:t>
            </a:r>
            <a:endParaRPr lang="nl-NL" sz="1600" dirty="0"/>
          </a:p>
        </p:txBody>
      </p:sp>
      <p:sp>
        <p:nvSpPr>
          <p:cNvPr id="20" name="Tekst 33">
            <a:extLst>
              <a:ext uri="{FF2B5EF4-FFF2-40B4-BE49-F238E27FC236}">
                <a16:creationId xmlns:a16="http://schemas.microsoft.com/office/drawing/2014/main" id="{B1CE78A4-CC5D-C4DE-B5AD-3698281B3418}"/>
              </a:ext>
            </a:extLst>
          </p:cNvPr>
          <p:cNvSpPr txBox="1"/>
          <p:nvPr/>
        </p:nvSpPr>
        <p:spPr>
          <a:xfrm>
            <a:off x="1413506" y="3129890"/>
            <a:ext cx="166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600" b="1" dirty="0">
                <a:solidFill>
                  <a:srgbClr val="FFFFFF"/>
                </a:solidFill>
                <a:latin typeface="Calibri"/>
              </a:rPr>
              <a:t>Meetbare acties</a:t>
            </a:r>
            <a:endParaRPr lang="nl-NL" sz="1600" dirty="0"/>
          </a:p>
        </p:txBody>
      </p:sp>
      <p:sp>
        <p:nvSpPr>
          <p:cNvPr id="24" name="Vorm 30">
            <a:extLst>
              <a:ext uri="{FF2B5EF4-FFF2-40B4-BE49-F238E27FC236}">
                <a16:creationId xmlns:a16="http://schemas.microsoft.com/office/drawing/2014/main" id="{FF4C0F51-1D0B-FC65-6BF2-EFC29667BFB7}"/>
              </a:ext>
            </a:extLst>
          </p:cNvPr>
          <p:cNvSpPr/>
          <p:nvPr/>
        </p:nvSpPr>
        <p:spPr>
          <a:xfrm>
            <a:off x="4287540" y="2989890"/>
            <a:ext cx="2600000" cy="1250000"/>
          </a:xfrm>
          <a:prstGeom prst="roundRect">
            <a:avLst/>
          </a:prstGeom>
          <a:solidFill>
            <a:srgbClr val="00A6A6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6" name="Vorm 31">
            <a:extLst>
              <a:ext uri="{FF2B5EF4-FFF2-40B4-BE49-F238E27FC236}">
                <a16:creationId xmlns:a16="http://schemas.microsoft.com/office/drawing/2014/main" id="{17D935A5-8727-B3BE-C54A-38607F5CE8ED}"/>
              </a:ext>
            </a:extLst>
          </p:cNvPr>
          <p:cNvSpPr/>
          <p:nvPr/>
        </p:nvSpPr>
        <p:spPr>
          <a:xfrm>
            <a:off x="4407540" y="3139890"/>
            <a:ext cx="500000" cy="500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8" name="Tekst 32">
            <a:extLst>
              <a:ext uri="{FF2B5EF4-FFF2-40B4-BE49-F238E27FC236}">
                <a16:creationId xmlns:a16="http://schemas.microsoft.com/office/drawing/2014/main" id="{FFA44D71-2805-5D00-269E-2E99B6F06985}"/>
              </a:ext>
            </a:extLst>
          </p:cNvPr>
          <p:cNvSpPr txBox="1"/>
          <p:nvPr/>
        </p:nvSpPr>
        <p:spPr>
          <a:xfrm>
            <a:off x="4407540" y="3259890"/>
            <a:ext cx="50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600" b="1" dirty="0">
                <a:solidFill>
                  <a:srgbClr val="00A6A6"/>
                </a:solidFill>
                <a:latin typeface="Calibri"/>
              </a:rPr>
              <a:t>!</a:t>
            </a:r>
            <a:endParaRPr lang="nl-NL" sz="1600" dirty="0"/>
          </a:p>
        </p:txBody>
      </p:sp>
      <p:sp>
        <p:nvSpPr>
          <p:cNvPr id="30" name="Tekst 33">
            <a:extLst>
              <a:ext uri="{FF2B5EF4-FFF2-40B4-BE49-F238E27FC236}">
                <a16:creationId xmlns:a16="http://schemas.microsoft.com/office/drawing/2014/main" id="{59B35322-DB79-1E05-D764-61CF3FD54F6B}"/>
              </a:ext>
            </a:extLst>
          </p:cNvPr>
          <p:cNvSpPr txBox="1"/>
          <p:nvPr/>
        </p:nvSpPr>
        <p:spPr>
          <a:xfrm>
            <a:off x="5037540" y="3129890"/>
            <a:ext cx="166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600" b="1" dirty="0">
                <a:solidFill>
                  <a:srgbClr val="FFFFFF"/>
                </a:solidFill>
                <a:latin typeface="Calibri"/>
              </a:rPr>
              <a:t>Indicatoren waar je op kunt sturen</a:t>
            </a:r>
            <a:endParaRPr lang="nl-NL" sz="1600" dirty="0"/>
          </a:p>
        </p:txBody>
      </p:sp>
      <p:sp>
        <p:nvSpPr>
          <p:cNvPr id="32" name="Vorm 30">
            <a:extLst>
              <a:ext uri="{FF2B5EF4-FFF2-40B4-BE49-F238E27FC236}">
                <a16:creationId xmlns:a16="http://schemas.microsoft.com/office/drawing/2014/main" id="{A5DDFF11-4F0B-F7B4-4CBE-E0EB52D38769}"/>
              </a:ext>
            </a:extLst>
          </p:cNvPr>
          <p:cNvSpPr/>
          <p:nvPr/>
        </p:nvSpPr>
        <p:spPr>
          <a:xfrm>
            <a:off x="7911574" y="2989890"/>
            <a:ext cx="2600000" cy="1250000"/>
          </a:xfrm>
          <a:prstGeom prst="roundRect">
            <a:avLst/>
          </a:prstGeom>
          <a:solidFill>
            <a:srgbClr val="00A6A6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4" name="Vorm 31">
            <a:extLst>
              <a:ext uri="{FF2B5EF4-FFF2-40B4-BE49-F238E27FC236}">
                <a16:creationId xmlns:a16="http://schemas.microsoft.com/office/drawing/2014/main" id="{8B77E164-6E81-D08A-6828-448F2861C283}"/>
              </a:ext>
            </a:extLst>
          </p:cNvPr>
          <p:cNvSpPr/>
          <p:nvPr/>
        </p:nvSpPr>
        <p:spPr>
          <a:xfrm>
            <a:off x="8031574" y="3139890"/>
            <a:ext cx="500000" cy="500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6" name="Tekst 32">
            <a:extLst>
              <a:ext uri="{FF2B5EF4-FFF2-40B4-BE49-F238E27FC236}">
                <a16:creationId xmlns:a16="http://schemas.microsoft.com/office/drawing/2014/main" id="{66955F44-913A-FE56-20CA-3B567F62F179}"/>
              </a:ext>
            </a:extLst>
          </p:cNvPr>
          <p:cNvSpPr txBox="1"/>
          <p:nvPr/>
        </p:nvSpPr>
        <p:spPr>
          <a:xfrm>
            <a:off x="8031574" y="3259890"/>
            <a:ext cx="50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600" b="1" dirty="0">
                <a:solidFill>
                  <a:srgbClr val="00A6A6"/>
                </a:solidFill>
                <a:latin typeface="Calibri"/>
              </a:rPr>
              <a:t>!</a:t>
            </a:r>
            <a:endParaRPr lang="nl-NL" sz="1600" dirty="0"/>
          </a:p>
        </p:txBody>
      </p:sp>
      <p:sp>
        <p:nvSpPr>
          <p:cNvPr id="38" name="Tekst 33">
            <a:extLst>
              <a:ext uri="{FF2B5EF4-FFF2-40B4-BE49-F238E27FC236}">
                <a16:creationId xmlns:a16="http://schemas.microsoft.com/office/drawing/2014/main" id="{1D4C49DF-DE8B-37B4-667A-EB6A990CBFDC}"/>
              </a:ext>
            </a:extLst>
          </p:cNvPr>
          <p:cNvSpPr txBox="1"/>
          <p:nvPr/>
        </p:nvSpPr>
        <p:spPr>
          <a:xfrm>
            <a:off x="8661574" y="3129890"/>
            <a:ext cx="166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600" b="1" dirty="0">
                <a:solidFill>
                  <a:srgbClr val="FFFFFF"/>
                </a:solidFill>
                <a:latin typeface="Calibri"/>
              </a:rPr>
              <a:t>Gerichte maatregelen </a:t>
            </a: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765468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DC5CD-51F8-53CB-2CE4-B09C3E205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2">
            <a:extLst>
              <a:ext uri="{FF2B5EF4-FFF2-40B4-BE49-F238E27FC236}">
                <a16:creationId xmlns:a16="http://schemas.microsoft.com/office/drawing/2014/main" id="{E773F1C4-64D2-72C5-D2D0-376484FD0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40135"/>
          </a:xfrm>
          <a:prstGeom prst="rect">
            <a:avLst/>
          </a:prstGeom>
        </p:spPr>
      </p:pic>
      <p:pic>
        <p:nvPicPr>
          <p:cNvPr id="3" name="Afbeelding 3">
            <a:extLst>
              <a:ext uri="{FF2B5EF4-FFF2-40B4-BE49-F238E27FC236}">
                <a16:creationId xmlns:a16="http://schemas.microsoft.com/office/drawing/2014/main" id="{662850A7-F864-619C-C599-50475A548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7000"/>
            <a:ext cx="12192000" cy="640137"/>
          </a:xfrm>
          <a:prstGeom prst="rect">
            <a:avLst/>
          </a:prstGeom>
        </p:spPr>
      </p:pic>
      <p:sp>
        <p:nvSpPr>
          <p:cNvPr id="4" name="Tekst 4">
            <a:extLst>
              <a:ext uri="{FF2B5EF4-FFF2-40B4-BE49-F238E27FC236}">
                <a16:creationId xmlns:a16="http://schemas.microsoft.com/office/drawing/2014/main" id="{57A77625-4584-4483-1DA2-B85686A2AB83}"/>
              </a:ext>
            </a:extLst>
          </p:cNvPr>
          <p:cNvSpPr txBox="1"/>
          <p:nvPr/>
        </p:nvSpPr>
        <p:spPr>
          <a:xfrm>
            <a:off x="837200" y="676568"/>
            <a:ext cx="10515600" cy="6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700" dirty="0">
                <a:solidFill>
                  <a:srgbClr val="2DA8DD"/>
                </a:solidFill>
                <a:latin typeface="Berlin Sans FB"/>
              </a:rPr>
              <a:t>3 databronnen</a:t>
            </a:r>
            <a:endParaRPr lang="nl-NL" sz="2700" dirty="0"/>
          </a:p>
        </p:txBody>
      </p:sp>
      <p:sp>
        <p:nvSpPr>
          <p:cNvPr id="7" name="Vorm 20">
            <a:extLst>
              <a:ext uri="{FF2B5EF4-FFF2-40B4-BE49-F238E27FC236}">
                <a16:creationId xmlns:a16="http://schemas.microsoft.com/office/drawing/2014/main" id="{56F0B44C-2FB7-8EBD-AD24-9954BD131ABE}"/>
              </a:ext>
            </a:extLst>
          </p:cNvPr>
          <p:cNvSpPr/>
          <p:nvPr/>
        </p:nvSpPr>
        <p:spPr>
          <a:xfrm>
            <a:off x="650000" y="2000000"/>
            <a:ext cx="5200000" cy="103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DE3EC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9" name="Vorm 21">
            <a:extLst>
              <a:ext uri="{FF2B5EF4-FFF2-40B4-BE49-F238E27FC236}">
                <a16:creationId xmlns:a16="http://schemas.microsoft.com/office/drawing/2014/main" id="{99E0BC03-36F8-BB37-68AD-6B13C43A8C36}"/>
              </a:ext>
            </a:extLst>
          </p:cNvPr>
          <p:cNvSpPr/>
          <p:nvPr/>
        </p:nvSpPr>
        <p:spPr>
          <a:xfrm>
            <a:off x="650000" y="2000000"/>
            <a:ext cx="140000" cy="1030000"/>
          </a:xfrm>
          <a:prstGeom prst="rect">
            <a:avLst/>
          </a:prstGeom>
          <a:solidFill>
            <a:srgbClr val="2F97C1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2" name="Tekst 22">
            <a:extLst>
              <a:ext uri="{FF2B5EF4-FFF2-40B4-BE49-F238E27FC236}">
                <a16:creationId xmlns:a16="http://schemas.microsoft.com/office/drawing/2014/main" id="{EC8AB06A-BCD6-1FDC-B910-C8B18A0312B1}"/>
              </a:ext>
            </a:extLst>
          </p:cNvPr>
          <p:cNvSpPr txBox="1"/>
          <p:nvPr/>
        </p:nvSpPr>
        <p:spPr>
          <a:xfrm>
            <a:off x="950000" y="2120000"/>
            <a:ext cx="180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r>
              <a:rPr lang="nl-NL" sz="1500" b="1" dirty="0" err="1">
                <a:solidFill>
                  <a:srgbClr val="123D63"/>
                </a:solidFill>
                <a:latin typeface="Aptos"/>
              </a:rPr>
              <a:t>Zorgpad</a:t>
            </a:r>
            <a:r>
              <a:rPr lang="nl-NL" sz="1500" b="1" dirty="0">
                <a:solidFill>
                  <a:srgbClr val="123D63"/>
                </a:solidFill>
                <a:latin typeface="Aptos"/>
              </a:rPr>
              <a:t> van cliënten </a:t>
            </a:r>
            <a:endParaRPr lang="nl-NL" sz="1500" dirty="0"/>
          </a:p>
        </p:txBody>
      </p:sp>
      <p:sp>
        <p:nvSpPr>
          <p:cNvPr id="14" name="Tekst 23">
            <a:extLst>
              <a:ext uri="{FF2B5EF4-FFF2-40B4-BE49-F238E27FC236}">
                <a16:creationId xmlns:a16="http://schemas.microsoft.com/office/drawing/2014/main" id="{ABB5C53C-C123-049C-22C6-2E4EA6E721F4}"/>
              </a:ext>
            </a:extLst>
          </p:cNvPr>
          <p:cNvSpPr txBox="1"/>
          <p:nvPr/>
        </p:nvSpPr>
        <p:spPr>
          <a:xfrm>
            <a:off x="2800000" y="2110000"/>
            <a:ext cx="2750000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300" b="0" dirty="0">
                <a:solidFill>
                  <a:srgbClr val="233746"/>
                </a:solidFill>
                <a:latin typeface="Aptos"/>
              </a:rPr>
              <a:t>op basis van EPD-data</a:t>
            </a:r>
            <a:endParaRPr lang="nl-NL" sz="1300" dirty="0"/>
          </a:p>
        </p:txBody>
      </p:sp>
      <p:sp>
        <p:nvSpPr>
          <p:cNvPr id="16" name="Vorm 28">
            <a:extLst>
              <a:ext uri="{FF2B5EF4-FFF2-40B4-BE49-F238E27FC236}">
                <a16:creationId xmlns:a16="http://schemas.microsoft.com/office/drawing/2014/main" id="{F2988C0E-5B11-DA0A-21F0-85D40968A97A}"/>
              </a:ext>
            </a:extLst>
          </p:cNvPr>
          <p:cNvSpPr/>
          <p:nvPr/>
        </p:nvSpPr>
        <p:spPr>
          <a:xfrm>
            <a:off x="650000" y="3220000"/>
            <a:ext cx="5200000" cy="103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DE3EC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18" name="Vorm 29">
            <a:extLst>
              <a:ext uri="{FF2B5EF4-FFF2-40B4-BE49-F238E27FC236}">
                <a16:creationId xmlns:a16="http://schemas.microsoft.com/office/drawing/2014/main" id="{F5688509-17B0-A693-9796-F236C09CCAC3}"/>
              </a:ext>
            </a:extLst>
          </p:cNvPr>
          <p:cNvSpPr/>
          <p:nvPr/>
        </p:nvSpPr>
        <p:spPr>
          <a:xfrm>
            <a:off x="650000" y="3220000"/>
            <a:ext cx="140000" cy="1030000"/>
          </a:xfrm>
          <a:prstGeom prst="rect">
            <a:avLst/>
          </a:prstGeom>
          <a:solidFill>
            <a:srgbClr val="EE7B55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44" name="Tekst 30">
            <a:extLst>
              <a:ext uri="{FF2B5EF4-FFF2-40B4-BE49-F238E27FC236}">
                <a16:creationId xmlns:a16="http://schemas.microsoft.com/office/drawing/2014/main" id="{3C89B37C-CB16-2166-03BB-CB1F02024B8F}"/>
              </a:ext>
            </a:extLst>
          </p:cNvPr>
          <p:cNvSpPr txBox="1"/>
          <p:nvPr/>
        </p:nvSpPr>
        <p:spPr>
          <a:xfrm>
            <a:off x="950000" y="3340000"/>
            <a:ext cx="180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r>
              <a:rPr lang="nl-NL" sz="1500" b="1" dirty="0">
                <a:solidFill>
                  <a:srgbClr val="123D63"/>
                </a:solidFill>
                <a:latin typeface="Aptos"/>
              </a:rPr>
              <a:t>Randvoorwaarden in de instelling </a:t>
            </a:r>
            <a:endParaRPr lang="nl-NL" sz="1500" dirty="0"/>
          </a:p>
        </p:txBody>
      </p:sp>
      <p:sp>
        <p:nvSpPr>
          <p:cNvPr id="48" name="Vorm 36">
            <a:extLst>
              <a:ext uri="{FF2B5EF4-FFF2-40B4-BE49-F238E27FC236}">
                <a16:creationId xmlns:a16="http://schemas.microsoft.com/office/drawing/2014/main" id="{20DE38A1-35FD-0925-E6C2-9B000019FC2C}"/>
              </a:ext>
            </a:extLst>
          </p:cNvPr>
          <p:cNvSpPr/>
          <p:nvPr/>
        </p:nvSpPr>
        <p:spPr>
          <a:xfrm>
            <a:off x="650000" y="4440000"/>
            <a:ext cx="5200000" cy="103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DE3EC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50" name="Vorm 37">
            <a:extLst>
              <a:ext uri="{FF2B5EF4-FFF2-40B4-BE49-F238E27FC236}">
                <a16:creationId xmlns:a16="http://schemas.microsoft.com/office/drawing/2014/main" id="{D09161F8-24D3-102D-D4CA-B69844A1588C}"/>
              </a:ext>
            </a:extLst>
          </p:cNvPr>
          <p:cNvSpPr/>
          <p:nvPr/>
        </p:nvSpPr>
        <p:spPr>
          <a:xfrm>
            <a:off x="650000" y="4440000"/>
            <a:ext cx="140000" cy="1030000"/>
          </a:xfrm>
          <a:prstGeom prst="rect">
            <a:avLst/>
          </a:prstGeom>
          <a:solidFill>
            <a:srgbClr val="F4C84A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52" name="Tekst 38">
            <a:extLst>
              <a:ext uri="{FF2B5EF4-FFF2-40B4-BE49-F238E27FC236}">
                <a16:creationId xmlns:a16="http://schemas.microsoft.com/office/drawing/2014/main" id="{9231BD76-E534-FFCC-48AE-4E382DBBC0FD}"/>
              </a:ext>
            </a:extLst>
          </p:cNvPr>
          <p:cNvSpPr txBox="1"/>
          <p:nvPr/>
        </p:nvSpPr>
        <p:spPr>
          <a:xfrm>
            <a:off x="950000" y="4560000"/>
            <a:ext cx="180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r>
              <a:rPr lang="nl-NL" sz="1500" b="1" dirty="0">
                <a:solidFill>
                  <a:srgbClr val="123D63"/>
                </a:solidFill>
                <a:latin typeface="Aptos"/>
              </a:rPr>
              <a:t>Medewerkers-vragenlijst</a:t>
            </a:r>
            <a:endParaRPr lang="nl-NL" sz="1500" dirty="0"/>
          </a:p>
        </p:txBody>
      </p:sp>
      <p:sp>
        <p:nvSpPr>
          <p:cNvPr id="54" name="Tekst 39">
            <a:extLst>
              <a:ext uri="{FF2B5EF4-FFF2-40B4-BE49-F238E27FC236}">
                <a16:creationId xmlns:a16="http://schemas.microsoft.com/office/drawing/2014/main" id="{F761844B-013E-4B1E-3C62-24D32670A6A0}"/>
              </a:ext>
            </a:extLst>
          </p:cNvPr>
          <p:cNvSpPr txBox="1"/>
          <p:nvPr/>
        </p:nvSpPr>
        <p:spPr>
          <a:xfrm>
            <a:off x="2800000" y="4550000"/>
            <a:ext cx="2750000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300" b="0" dirty="0">
                <a:solidFill>
                  <a:srgbClr val="233746"/>
                </a:solidFill>
                <a:latin typeface="Aptos"/>
              </a:rPr>
              <a:t>Digitale vragenlijsten over ervaren deskundigheid</a:t>
            </a:r>
            <a:endParaRPr lang="nl-NL" sz="1300" dirty="0"/>
          </a:p>
        </p:txBody>
      </p:sp>
      <p:sp>
        <p:nvSpPr>
          <p:cNvPr id="8" name="Tekst 23">
            <a:extLst>
              <a:ext uri="{FF2B5EF4-FFF2-40B4-BE49-F238E27FC236}">
                <a16:creationId xmlns:a16="http://schemas.microsoft.com/office/drawing/2014/main" id="{C60B853D-7ACB-498E-D2EC-B4F0950E5A7A}"/>
              </a:ext>
            </a:extLst>
          </p:cNvPr>
          <p:cNvSpPr txBox="1"/>
          <p:nvPr/>
        </p:nvSpPr>
        <p:spPr>
          <a:xfrm>
            <a:off x="2800000" y="3353432"/>
            <a:ext cx="2750000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300" b="0" dirty="0">
                <a:solidFill>
                  <a:srgbClr val="233746"/>
                </a:solidFill>
                <a:latin typeface="Aptos"/>
              </a:rPr>
              <a:t>Op basis van gesprekken met de instellingen</a:t>
            </a:r>
            <a:endParaRPr lang="nl-NL" sz="1300" dirty="0"/>
          </a:p>
        </p:txBody>
      </p:sp>
    </p:spTree>
    <p:extLst>
      <p:ext uri="{BB962C8B-B14F-4D97-AF65-F5344CB8AC3E}">
        <p14:creationId xmlns:p14="http://schemas.microsoft.com/office/powerpoint/2010/main" val="625012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60C0D-9038-F860-B58E-9F2708530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2">
            <a:extLst>
              <a:ext uri="{FF2B5EF4-FFF2-40B4-BE49-F238E27FC236}">
                <a16:creationId xmlns:a16="http://schemas.microsoft.com/office/drawing/2014/main" id="{0ECB7907-7E86-0A0F-CAE3-A3B5638A6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40135"/>
          </a:xfrm>
          <a:prstGeom prst="rect">
            <a:avLst/>
          </a:prstGeom>
        </p:spPr>
      </p:pic>
      <p:pic>
        <p:nvPicPr>
          <p:cNvPr id="3" name="Afbeelding 3">
            <a:extLst>
              <a:ext uri="{FF2B5EF4-FFF2-40B4-BE49-F238E27FC236}">
                <a16:creationId xmlns:a16="http://schemas.microsoft.com/office/drawing/2014/main" id="{90DD9005-4A02-F14F-A82B-A9ABEAD991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7000"/>
            <a:ext cx="12192000" cy="640137"/>
          </a:xfrm>
          <a:prstGeom prst="rect">
            <a:avLst/>
          </a:prstGeom>
        </p:spPr>
      </p:pic>
      <p:sp>
        <p:nvSpPr>
          <p:cNvPr id="4" name="Tekst 4">
            <a:extLst>
              <a:ext uri="{FF2B5EF4-FFF2-40B4-BE49-F238E27FC236}">
                <a16:creationId xmlns:a16="http://schemas.microsoft.com/office/drawing/2014/main" id="{3E21D831-66BF-2487-B5E4-3557149DF904}"/>
              </a:ext>
            </a:extLst>
          </p:cNvPr>
          <p:cNvSpPr txBox="1"/>
          <p:nvPr/>
        </p:nvSpPr>
        <p:spPr>
          <a:xfrm>
            <a:off x="837200" y="676568"/>
            <a:ext cx="10515600" cy="6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700" dirty="0" err="1">
                <a:solidFill>
                  <a:srgbClr val="2DA8DD"/>
                </a:solidFill>
                <a:latin typeface="Berlin Sans FB"/>
              </a:rPr>
              <a:t>Zorgpad</a:t>
            </a:r>
            <a:r>
              <a:rPr lang="nl-NL" sz="2700" dirty="0">
                <a:solidFill>
                  <a:srgbClr val="2DA8DD"/>
                </a:solidFill>
                <a:latin typeface="Berlin Sans FB"/>
              </a:rPr>
              <a:t> op basis van EPD data</a:t>
            </a:r>
            <a:endParaRPr lang="nl-NL" sz="27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BB0B173-F672-7C87-39EE-42D22FE4A1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60836"/>
            <a:ext cx="12081570" cy="413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975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88EA8-6031-A2A6-ED9D-34F86E7A7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2">
            <a:extLst>
              <a:ext uri="{FF2B5EF4-FFF2-40B4-BE49-F238E27FC236}">
                <a16:creationId xmlns:a16="http://schemas.microsoft.com/office/drawing/2014/main" id="{69B08748-7FB9-F721-15A0-7AF90B239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40135"/>
          </a:xfrm>
          <a:prstGeom prst="rect">
            <a:avLst/>
          </a:prstGeom>
        </p:spPr>
      </p:pic>
      <p:pic>
        <p:nvPicPr>
          <p:cNvPr id="3" name="Afbeelding 3">
            <a:extLst>
              <a:ext uri="{FF2B5EF4-FFF2-40B4-BE49-F238E27FC236}">
                <a16:creationId xmlns:a16="http://schemas.microsoft.com/office/drawing/2014/main" id="{80470279-D6DA-1576-4778-8D4EAC5910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7000"/>
            <a:ext cx="12192000" cy="640137"/>
          </a:xfrm>
          <a:prstGeom prst="rect">
            <a:avLst/>
          </a:prstGeom>
        </p:spPr>
      </p:pic>
      <p:sp>
        <p:nvSpPr>
          <p:cNvPr id="4" name="Tekst 4">
            <a:extLst>
              <a:ext uri="{FF2B5EF4-FFF2-40B4-BE49-F238E27FC236}">
                <a16:creationId xmlns:a16="http://schemas.microsoft.com/office/drawing/2014/main" id="{11E5BE9C-2693-78A3-858A-58E71BA47BC9}"/>
              </a:ext>
            </a:extLst>
          </p:cNvPr>
          <p:cNvSpPr txBox="1"/>
          <p:nvPr/>
        </p:nvSpPr>
        <p:spPr>
          <a:xfrm>
            <a:off x="837200" y="676568"/>
            <a:ext cx="10515600" cy="6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700" dirty="0">
                <a:solidFill>
                  <a:srgbClr val="2DA8DD"/>
                </a:solidFill>
                <a:latin typeface="Berlin Sans FB"/>
              </a:rPr>
              <a:t>Dashboard randvoorwaarden</a:t>
            </a:r>
            <a:endParaRPr lang="nl-NL" sz="27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006614-463E-1134-FBF8-6A48C8F4E9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41537"/>
            <a:ext cx="12192000" cy="397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561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0EEC2-F17C-D0A6-6168-28B6F1A1C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2">
            <a:extLst>
              <a:ext uri="{FF2B5EF4-FFF2-40B4-BE49-F238E27FC236}">
                <a16:creationId xmlns:a16="http://schemas.microsoft.com/office/drawing/2014/main" id="{5C421768-5D53-F028-4EDB-A7FE88916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40135"/>
          </a:xfrm>
          <a:prstGeom prst="rect">
            <a:avLst/>
          </a:prstGeom>
        </p:spPr>
      </p:pic>
      <p:pic>
        <p:nvPicPr>
          <p:cNvPr id="3" name="Afbeelding 3">
            <a:extLst>
              <a:ext uri="{FF2B5EF4-FFF2-40B4-BE49-F238E27FC236}">
                <a16:creationId xmlns:a16="http://schemas.microsoft.com/office/drawing/2014/main" id="{7FE7AC00-956B-3101-A355-9835A9245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7000"/>
            <a:ext cx="12192000" cy="640137"/>
          </a:xfrm>
          <a:prstGeom prst="rect">
            <a:avLst/>
          </a:prstGeom>
        </p:spPr>
      </p:pic>
      <p:sp>
        <p:nvSpPr>
          <p:cNvPr id="4" name="Tekst 4">
            <a:extLst>
              <a:ext uri="{FF2B5EF4-FFF2-40B4-BE49-F238E27FC236}">
                <a16:creationId xmlns:a16="http://schemas.microsoft.com/office/drawing/2014/main" id="{6149551C-B907-FE85-4F18-D1C39FAE2299}"/>
              </a:ext>
            </a:extLst>
          </p:cNvPr>
          <p:cNvSpPr txBox="1"/>
          <p:nvPr/>
        </p:nvSpPr>
        <p:spPr>
          <a:xfrm>
            <a:off x="837200" y="676568"/>
            <a:ext cx="10515600" cy="6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700" dirty="0">
                <a:solidFill>
                  <a:srgbClr val="2DA8DD"/>
                </a:solidFill>
                <a:latin typeface="Berlin Sans FB"/>
              </a:rPr>
              <a:t>Medewerkersvragenlijst</a:t>
            </a:r>
            <a:endParaRPr lang="nl-NL" sz="27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8EA77D-D440-F73B-925C-A0B4BFC67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904" y="1326568"/>
            <a:ext cx="11430991" cy="493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855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7A23F-F22A-6194-D8EA-4E9E3C259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2">
            <a:extLst>
              <a:ext uri="{FF2B5EF4-FFF2-40B4-BE49-F238E27FC236}">
                <a16:creationId xmlns:a16="http://schemas.microsoft.com/office/drawing/2014/main" id="{831F8503-59ED-CCA6-EE3C-52FB0FD4B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40135"/>
          </a:xfrm>
          <a:prstGeom prst="rect">
            <a:avLst/>
          </a:prstGeom>
        </p:spPr>
      </p:pic>
      <p:pic>
        <p:nvPicPr>
          <p:cNvPr id="3" name="Afbeelding 3">
            <a:extLst>
              <a:ext uri="{FF2B5EF4-FFF2-40B4-BE49-F238E27FC236}">
                <a16:creationId xmlns:a16="http://schemas.microsoft.com/office/drawing/2014/main" id="{01117BAC-6E3D-76F9-60B5-C44FF577B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7000"/>
            <a:ext cx="12192000" cy="640137"/>
          </a:xfrm>
          <a:prstGeom prst="rect">
            <a:avLst/>
          </a:prstGeom>
        </p:spPr>
      </p:pic>
      <p:sp>
        <p:nvSpPr>
          <p:cNvPr id="4" name="Tekst 4">
            <a:extLst>
              <a:ext uri="{FF2B5EF4-FFF2-40B4-BE49-F238E27FC236}">
                <a16:creationId xmlns:a16="http://schemas.microsoft.com/office/drawing/2014/main" id="{2B7264E4-452F-0ACD-1807-A4AC38F60CF9}"/>
              </a:ext>
            </a:extLst>
          </p:cNvPr>
          <p:cNvSpPr txBox="1"/>
          <p:nvPr/>
        </p:nvSpPr>
        <p:spPr>
          <a:xfrm>
            <a:off x="837200" y="676568"/>
            <a:ext cx="10515600" cy="6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700" dirty="0">
                <a:solidFill>
                  <a:srgbClr val="2DA8DD"/>
                </a:solidFill>
                <a:latin typeface="Berlin Sans FB"/>
              </a:rPr>
              <a:t>Medewerkersvragenlijst</a:t>
            </a:r>
            <a:endParaRPr lang="nl-NL" sz="27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3851D3-5A45-4504-F795-80D7CCEE4D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3171" y="1611327"/>
            <a:ext cx="8283658" cy="432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47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00D25-79C9-28A4-0858-2869E229F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2">
            <a:extLst>
              <a:ext uri="{FF2B5EF4-FFF2-40B4-BE49-F238E27FC236}">
                <a16:creationId xmlns:a16="http://schemas.microsoft.com/office/drawing/2014/main" id="{B222C7D4-4261-4BA4-7290-3E795E5DF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40135"/>
          </a:xfrm>
          <a:prstGeom prst="rect">
            <a:avLst/>
          </a:prstGeom>
        </p:spPr>
      </p:pic>
      <p:pic>
        <p:nvPicPr>
          <p:cNvPr id="3" name="Afbeelding 3">
            <a:extLst>
              <a:ext uri="{FF2B5EF4-FFF2-40B4-BE49-F238E27FC236}">
                <a16:creationId xmlns:a16="http://schemas.microsoft.com/office/drawing/2014/main" id="{2358D709-E435-153C-6E0E-517D8A5CD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7000"/>
            <a:ext cx="12192000" cy="640137"/>
          </a:xfrm>
          <a:prstGeom prst="rect">
            <a:avLst/>
          </a:prstGeom>
        </p:spPr>
      </p:pic>
      <p:sp>
        <p:nvSpPr>
          <p:cNvPr id="4" name="Tekst 4">
            <a:extLst>
              <a:ext uri="{FF2B5EF4-FFF2-40B4-BE49-F238E27FC236}">
                <a16:creationId xmlns:a16="http://schemas.microsoft.com/office/drawing/2014/main" id="{5592CD25-5B7F-7B61-D5E5-613240D8BE29}"/>
              </a:ext>
            </a:extLst>
          </p:cNvPr>
          <p:cNvSpPr txBox="1"/>
          <p:nvPr/>
        </p:nvSpPr>
        <p:spPr>
          <a:xfrm>
            <a:off x="838200" y="820135"/>
            <a:ext cx="10515600" cy="6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700" b="0" dirty="0">
                <a:solidFill>
                  <a:srgbClr val="2DA8DD"/>
                </a:solidFill>
                <a:latin typeface="Berlin Sans FB"/>
              </a:rPr>
              <a:t>Waarom Dataverzameling?</a:t>
            </a:r>
            <a:endParaRPr lang="nl-NL" sz="2700" dirty="0"/>
          </a:p>
        </p:txBody>
      </p:sp>
      <p:pic>
        <p:nvPicPr>
          <p:cNvPr id="5" name="Picture 4" descr="Pdca Cycle Examples – Pdca Cycle Wiki – IRONP">
            <a:extLst>
              <a:ext uri="{FF2B5EF4-FFF2-40B4-BE49-F238E27FC236}">
                <a16:creationId xmlns:a16="http://schemas.microsoft.com/office/drawing/2014/main" id="{D66F77C8-E1BC-0D61-604E-80081548D3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5831" y="1650135"/>
            <a:ext cx="4520337" cy="452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76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51D96-5F7B-5526-21E5-F7D718A06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2">
            <a:extLst>
              <a:ext uri="{FF2B5EF4-FFF2-40B4-BE49-F238E27FC236}">
                <a16:creationId xmlns:a16="http://schemas.microsoft.com/office/drawing/2014/main" id="{EA5B1DD1-7C79-804D-BABD-4D32D3997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40135"/>
          </a:xfrm>
          <a:prstGeom prst="rect">
            <a:avLst/>
          </a:prstGeom>
        </p:spPr>
      </p:pic>
      <p:pic>
        <p:nvPicPr>
          <p:cNvPr id="3" name="Afbeelding 3">
            <a:extLst>
              <a:ext uri="{FF2B5EF4-FFF2-40B4-BE49-F238E27FC236}">
                <a16:creationId xmlns:a16="http://schemas.microsoft.com/office/drawing/2014/main" id="{5B64FEF9-05E0-C83D-25E6-8BB058B3F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7000"/>
            <a:ext cx="12192000" cy="640137"/>
          </a:xfrm>
          <a:prstGeom prst="rect">
            <a:avLst/>
          </a:prstGeom>
        </p:spPr>
      </p:pic>
      <p:sp>
        <p:nvSpPr>
          <p:cNvPr id="4" name="Tekst 4">
            <a:extLst>
              <a:ext uri="{FF2B5EF4-FFF2-40B4-BE49-F238E27FC236}">
                <a16:creationId xmlns:a16="http://schemas.microsoft.com/office/drawing/2014/main" id="{61C40D7B-511D-1445-9A6B-28B1534D6FCC}"/>
              </a:ext>
            </a:extLst>
          </p:cNvPr>
          <p:cNvSpPr txBox="1"/>
          <p:nvPr/>
        </p:nvSpPr>
        <p:spPr>
          <a:xfrm>
            <a:off x="837200" y="676568"/>
            <a:ext cx="10515600" cy="6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700" b="0" dirty="0">
                <a:solidFill>
                  <a:srgbClr val="2DA8DD"/>
                </a:solidFill>
                <a:latin typeface="Berlin Sans FB"/>
              </a:rPr>
              <a:t>Dataverzameling in de GGZ is complex.</a:t>
            </a:r>
          </a:p>
        </p:txBody>
      </p:sp>
      <p:sp>
        <p:nvSpPr>
          <p:cNvPr id="10" name="Tekst 10">
            <a:extLst>
              <a:ext uri="{FF2B5EF4-FFF2-40B4-BE49-F238E27FC236}">
                <a16:creationId xmlns:a16="http://schemas.microsoft.com/office/drawing/2014/main" id="{21A6ED84-D010-1E1E-0C04-890734B82ED7}"/>
              </a:ext>
            </a:extLst>
          </p:cNvPr>
          <p:cNvSpPr txBox="1"/>
          <p:nvPr/>
        </p:nvSpPr>
        <p:spPr>
          <a:xfrm>
            <a:off x="896000" y="1491568"/>
            <a:ext cx="10400000" cy="4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endParaRPr lang="nl-NL" sz="1600" b="0" dirty="0">
              <a:solidFill>
                <a:srgbClr val="5E7280"/>
              </a:solidFill>
              <a:latin typeface="Calibri"/>
            </a:endParaRPr>
          </a:p>
          <a:p>
            <a:pPr algn="ctr"/>
            <a:endParaRPr lang="nl-NL" sz="1600" dirty="0">
              <a:solidFill>
                <a:srgbClr val="5E7280"/>
              </a:solidFill>
              <a:latin typeface="Calibri"/>
            </a:endParaRPr>
          </a:p>
          <a:p>
            <a:pPr algn="ctr"/>
            <a:r>
              <a:rPr lang="nl-NL" dirty="0"/>
              <a:t>Het </a:t>
            </a:r>
            <a:r>
              <a:rPr lang="nl-NL" b="1" dirty="0"/>
              <a:t>SUPRANET Kernteam</a:t>
            </a:r>
            <a:r>
              <a:rPr lang="nl-NL" dirty="0"/>
              <a:t> helpt instellingen met:</a:t>
            </a:r>
            <a:endParaRPr lang="nl-NL" sz="1600" b="0" dirty="0">
              <a:solidFill>
                <a:srgbClr val="5E7280"/>
              </a:solidFill>
              <a:latin typeface="Calibri"/>
            </a:endParaRPr>
          </a:p>
        </p:txBody>
      </p:sp>
      <p:sp>
        <p:nvSpPr>
          <p:cNvPr id="8" name="Vorm 30">
            <a:extLst>
              <a:ext uri="{FF2B5EF4-FFF2-40B4-BE49-F238E27FC236}">
                <a16:creationId xmlns:a16="http://schemas.microsoft.com/office/drawing/2014/main" id="{561087E4-1F5B-22FC-E0C0-DA5AA9205322}"/>
              </a:ext>
            </a:extLst>
          </p:cNvPr>
          <p:cNvSpPr/>
          <p:nvPr/>
        </p:nvSpPr>
        <p:spPr>
          <a:xfrm>
            <a:off x="2959666" y="2646680"/>
            <a:ext cx="2600000" cy="1250000"/>
          </a:xfrm>
          <a:prstGeom prst="roundRect">
            <a:avLst/>
          </a:prstGeom>
          <a:solidFill>
            <a:srgbClr val="00A6A6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3" name="Tekst 32">
            <a:extLst>
              <a:ext uri="{FF2B5EF4-FFF2-40B4-BE49-F238E27FC236}">
                <a16:creationId xmlns:a16="http://schemas.microsoft.com/office/drawing/2014/main" id="{5D5890B3-CAB7-F7CD-FEC7-332FDE61C44C}"/>
              </a:ext>
            </a:extLst>
          </p:cNvPr>
          <p:cNvSpPr txBox="1"/>
          <p:nvPr/>
        </p:nvSpPr>
        <p:spPr>
          <a:xfrm>
            <a:off x="3079666" y="2916680"/>
            <a:ext cx="50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600" b="1" dirty="0">
                <a:solidFill>
                  <a:srgbClr val="00A6A6"/>
                </a:solidFill>
                <a:latin typeface="Calibri"/>
              </a:rPr>
              <a:t>!</a:t>
            </a:r>
            <a:endParaRPr lang="nl-NL" sz="1600" dirty="0"/>
          </a:p>
        </p:txBody>
      </p:sp>
      <p:sp>
        <p:nvSpPr>
          <p:cNvPr id="17" name="Tekst 33">
            <a:extLst>
              <a:ext uri="{FF2B5EF4-FFF2-40B4-BE49-F238E27FC236}">
                <a16:creationId xmlns:a16="http://schemas.microsoft.com/office/drawing/2014/main" id="{B7E35D27-5563-5FE5-5D24-F0E92F3C2AFA}"/>
              </a:ext>
            </a:extLst>
          </p:cNvPr>
          <p:cNvSpPr txBox="1"/>
          <p:nvPr/>
        </p:nvSpPr>
        <p:spPr>
          <a:xfrm>
            <a:off x="3429666" y="2991680"/>
            <a:ext cx="166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600" b="1" dirty="0">
                <a:solidFill>
                  <a:srgbClr val="FFFFFF"/>
                </a:solidFill>
                <a:latin typeface="Calibri"/>
              </a:rPr>
              <a:t>Advies over dataverzameling</a:t>
            </a:r>
            <a:endParaRPr lang="nl-NL" sz="1600" dirty="0"/>
          </a:p>
        </p:txBody>
      </p:sp>
      <p:sp>
        <p:nvSpPr>
          <p:cNvPr id="20" name="Vorm 30">
            <a:extLst>
              <a:ext uri="{FF2B5EF4-FFF2-40B4-BE49-F238E27FC236}">
                <a16:creationId xmlns:a16="http://schemas.microsoft.com/office/drawing/2014/main" id="{2DF55C3F-7430-94B6-70B7-124406F2E13D}"/>
              </a:ext>
            </a:extLst>
          </p:cNvPr>
          <p:cNvSpPr/>
          <p:nvPr/>
        </p:nvSpPr>
        <p:spPr>
          <a:xfrm>
            <a:off x="7038734" y="2646680"/>
            <a:ext cx="2600000" cy="1250000"/>
          </a:xfrm>
          <a:prstGeom prst="roundRect">
            <a:avLst/>
          </a:prstGeom>
          <a:solidFill>
            <a:srgbClr val="00A6A6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2" name="Tekst 33">
            <a:extLst>
              <a:ext uri="{FF2B5EF4-FFF2-40B4-BE49-F238E27FC236}">
                <a16:creationId xmlns:a16="http://schemas.microsoft.com/office/drawing/2014/main" id="{599F594A-2E3D-8C4B-8D76-3AE453C2364B}"/>
              </a:ext>
            </a:extLst>
          </p:cNvPr>
          <p:cNvSpPr txBox="1"/>
          <p:nvPr/>
        </p:nvSpPr>
        <p:spPr>
          <a:xfrm>
            <a:off x="7508734" y="2991680"/>
            <a:ext cx="166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600" b="1" dirty="0">
                <a:solidFill>
                  <a:srgbClr val="FFFFFF"/>
                </a:solidFill>
                <a:latin typeface="Calibri"/>
              </a:rPr>
              <a:t>Ondersteuning bij interpretatie en actie</a:t>
            </a:r>
            <a:endParaRPr lang="nl-NL" sz="1600" dirty="0"/>
          </a:p>
        </p:txBody>
      </p:sp>
      <p:pic>
        <p:nvPicPr>
          <p:cNvPr id="23" name="Picture 22" descr="A Team Is Only As Strong As Its Weakest Link | Detroit Chinatown">
            <a:extLst>
              <a:ext uri="{FF2B5EF4-FFF2-40B4-BE49-F238E27FC236}">
                <a16:creationId xmlns:a16="http://schemas.microsoft.com/office/drawing/2014/main" id="{1B74C24F-B2F2-8F1C-2C9F-019EE80704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9000"/>
          </a:blip>
          <a:stretch>
            <a:fillRect/>
          </a:stretch>
        </p:blipFill>
        <p:spPr>
          <a:xfrm>
            <a:off x="1040400" y="-8467"/>
            <a:ext cx="10312400" cy="6874933"/>
          </a:xfrm>
          <a:prstGeom prst="rect">
            <a:avLst/>
          </a:prstGeom>
          <a:effectLst>
            <a:softEdge rad="228600"/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0C47C4A-C733-C8AE-DD50-E64CD9F350E6}"/>
              </a:ext>
            </a:extLst>
          </p:cNvPr>
          <p:cNvSpPr txBox="1"/>
          <p:nvPr/>
        </p:nvSpPr>
        <p:spPr>
          <a:xfrm>
            <a:off x="4207175" y="6330685"/>
            <a:ext cx="377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w.vanballegooijen@amsterdamumc.nl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59510942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79AF66A35AEA4DA5B7FE97D355A31F" ma:contentTypeVersion="11" ma:contentTypeDescription="Een nieuw document maken." ma:contentTypeScope="" ma:versionID="03acf4052c63852dbc009141a91ca747">
  <xsd:schema xmlns:xsd="http://www.w3.org/2001/XMLSchema" xmlns:xs="http://www.w3.org/2001/XMLSchema" xmlns:p="http://schemas.microsoft.com/office/2006/metadata/properties" xmlns:ns2="0cf98f6a-11fe-4e51-b6ee-aac7991e5c50" targetNamespace="http://schemas.microsoft.com/office/2006/metadata/properties" ma:root="true" ma:fieldsID="8031882d78105ca9614a803d95020ad5" ns2:_="">
    <xsd:import namespace="0cf98f6a-11fe-4e51-b6ee-aac7991e5c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f98f6a-11fe-4e51-b6ee-aac7991e5c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06c0c415-c298-4106-bb5c-a69b546bee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cf98f6a-11fe-4e51-b6ee-aac7991e5c5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C6C503E-FEE4-4901-8E4F-5381DCE60F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1B1D74-3102-4C13-84D7-1A68B711A3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f98f6a-11fe-4e51-b6ee-aac7991e5c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0C6309-021B-4D64-AE83-E98377E9BA47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98c4359-0d52-4c1e-8489-5609180a43be"/>
    <ds:schemaRef ds:uri="http://purl.org/dc/elements/1.1/"/>
    <ds:schemaRef ds:uri="http://schemas.microsoft.com/office/2006/metadata/properties"/>
    <ds:schemaRef ds:uri="http://purl.org/dc/terms/"/>
    <ds:schemaRef ds:uri="132c1e37-9ac0-4dad-8ff5-0afbaa9e0f2e"/>
    <ds:schemaRef ds:uri="http://www.w3.org/XML/1998/namespace"/>
    <ds:schemaRef ds:uri="http://purl.org/dc/dcmitype/"/>
    <ds:schemaRef ds:uri="a64f89e6-ebf3-457f-aca4-d619505c7fdb"/>
    <ds:schemaRef ds:uri="ac7c887c-85c9-4820-92f6-2d0628fae0a7"/>
    <ds:schemaRef ds:uri="0cf98f6a-11fe-4e51-b6ee-aac7991e5c5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333</Words>
  <Application>Microsoft Office PowerPoint</Application>
  <PresentationFormat>Breedbeeld</PresentationFormat>
  <Paragraphs>88</Paragraphs>
  <Slides>15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21" baseType="lpstr">
      <vt:lpstr>Aptos</vt:lpstr>
      <vt:lpstr>Arial</vt:lpstr>
      <vt:lpstr>Berlin Sans FB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Let’s talk! De nieuwste cijfers</dc:title>
  <dc:creator>Kim Setkowski</dc:creator>
  <cp:lastModifiedBy>Marjolein Veerbeek</cp:lastModifiedBy>
  <cp:revision>86</cp:revision>
  <dcterms:created xsi:type="dcterms:W3CDTF">2019-11-04T08:49:00Z</dcterms:created>
  <dcterms:modified xsi:type="dcterms:W3CDTF">2026-09-14T07:22:58Z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0x010100D579AF66A35AEA4DA5B7FE97D355A31F</vt:lpwstr>
  </property>
  <property fmtid="{D5CDD505-2E9C-101B-9397-08002B2CF9AE}" pid="3" name="MediaServiceImageTags">
    <vt:lpwstr/>
  </property>
</Properties>
</file>